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236" r:id="rId2"/>
  </p:sldMasterIdLst>
  <p:notesMasterIdLst>
    <p:notesMasterId r:id="rId16"/>
  </p:notesMasterIdLst>
  <p:handoutMasterIdLst>
    <p:handoutMasterId r:id="rId17"/>
  </p:handoutMasterIdLst>
  <p:sldIdLst>
    <p:sldId id="395" r:id="rId3"/>
    <p:sldId id="413" r:id="rId4"/>
    <p:sldId id="390" r:id="rId5"/>
    <p:sldId id="345" r:id="rId6"/>
    <p:sldId id="374" r:id="rId7"/>
    <p:sldId id="386" r:id="rId8"/>
    <p:sldId id="320" r:id="rId9"/>
    <p:sldId id="392" r:id="rId10"/>
    <p:sldId id="378" r:id="rId11"/>
    <p:sldId id="391" r:id="rId12"/>
    <p:sldId id="377" r:id="rId13"/>
    <p:sldId id="414" r:id="rId14"/>
    <p:sldId id="29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4" autoAdjust="0"/>
    <p:restoredTop sz="88657" autoAdjust="0"/>
  </p:normalViewPr>
  <p:slideViewPr>
    <p:cSldViewPr snapToGrid="0">
      <p:cViewPr varScale="1">
        <p:scale>
          <a:sx n="94" d="100"/>
          <a:sy n="94" d="100"/>
        </p:scale>
        <p:origin x="108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9" d="100"/>
          <a:sy n="79" d="100"/>
        </p:scale>
        <p:origin x="319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741D12-1BA0-4D16-B253-39E4DA7AD69F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910782-FDC2-4F7C-A018-7A502E508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37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D0E036-A0EF-40EA-AC2B-818A5F8CFC1C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36D52-512B-47DE-BC94-6C88A56CE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996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936D52-512B-47DE-BC94-6C88A56CE9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832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2xpizza</a:t>
            </a:r>
            <a:r>
              <a:rPr lang="cs-CZ" baseline="0" dirty="0"/>
              <a:t> za 10k </a:t>
            </a:r>
            <a:r>
              <a:rPr lang="cs-CZ" baseline="0" dirty="0" err="1"/>
              <a:t>btc</a:t>
            </a:r>
            <a:r>
              <a:rPr lang="cs-CZ" baseline="0" dirty="0"/>
              <a:t> 22.5.2010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936D52-512B-47DE-BC94-6C88A56CE9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838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936D52-512B-47DE-BC94-6C88A56CE98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558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936D52-512B-47DE-BC94-6C88A56CE98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576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Stejně u počtu</a:t>
            </a:r>
            <a:r>
              <a:rPr lang="cs-CZ" baseline="0" dirty="0"/>
              <a:t> adres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936D52-512B-47DE-BC94-6C88A56CE98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06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936D52-512B-47DE-BC94-6C88A56CE98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95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40012-B1F5-41C3-B85F-EB9B4B22B90B}" type="datetime1">
              <a:rPr lang="en-US" smtClean="0"/>
              <a:pPr/>
              <a:t>5/19/2019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15B67-C36D-425C-8D12-2C607C93C3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8561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6F80-965E-4784-B7D3-29765BD94027}" type="datetime1">
              <a:rPr lang="en-US" smtClean="0"/>
              <a:t>5/19/2019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55A9-2BEA-4E1A-A809-3AB570F0F1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41674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6F80-965E-4784-B7D3-29765BD94027}" type="datetime1">
              <a:rPr lang="en-US" smtClean="0"/>
              <a:t>5/19/2019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55A9-2BEA-4E1A-A809-3AB570F0F1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6822454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6F80-965E-4784-B7D3-29765BD94027}" type="datetime1">
              <a:rPr lang="en-US" smtClean="0"/>
              <a:t>5/19/2019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55A9-2BEA-4E1A-A809-3AB570F0F1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12227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6F80-965E-4784-B7D3-29765BD94027}" type="datetime1">
              <a:rPr lang="en-US" smtClean="0"/>
              <a:t>5/19/2019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55A9-2BEA-4E1A-A809-3AB570F0F1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7084051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6F80-965E-4784-B7D3-29765BD94027}" type="datetime1">
              <a:rPr lang="en-US" smtClean="0"/>
              <a:t>5/19/2019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55A9-2BEA-4E1A-A809-3AB570F0F1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58108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6F80-965E-4784-B7D3-29765BD94027}" type="datetime1">
              <a:rPr lang="en-US" smtClean="0"/>
              <a:t>5/19/2019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55A9-2BEA-4E1A-A809-3AB570F0F1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40991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6F80-965E-4784-B7D3-29765BD94027}" type="datetime1">
              <a:rPr lang="en-US" smtClean="0"/>
              <a:t>5/19/2019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55A9-2BEA-4E1A-A809-3AB570F0F1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65159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 bwMode="ltGray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 bwMode="ltGray"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2"/>
            <p:cNvSpPr>
              <a:spLocks noChangeArrowheads="1"/>
            </p:cNvSpPr>
            <p:nvPr/>
          </p:nvSpPr>
          <p:spPr bwMode="ltGray">
            <a:xfrm flipH="1">
              <a:off x="9045819" y="1600200"/>
              <a:ext cx="1524000" cy="15240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9" name="Oval 3"/>
            <p:cNvSpPr>
              <a:spLocks noChangeArrowheads="1"/>
            </p:cNvSpPr>
            <p:nvPr/>
          </p:nvSpPr>
          <p:spPr bwMode="ltGray">
            <a:xfrm flipH="1">
              <a:off x="7255119" y="1600200"/>
              <a:ext cx="1524000" cy="15240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10" name="Oval 4"/>
            <p:cNvSpPr>
              <a:spLocks noChangeArrowheads="1"/>
            </p:cNvSpPr>
            <p:nvPr/>
          </p:nvSpPr>
          <p:spPr bwMode="ltGray">
            <a:xfrm flipH="1">
              <a:off x="5464419" y="1600200"/>
              <a:ext cx="1524000" cy="1524000"/>
            </a:xfrm>
            <a:prstGeom prst="ellipse">
              <a:avLst/>
            </a:prstGeom>
            <a:noFill/>
            <a:ln w="28575">
              <a:solidFill>
                <a:schemeClr val="accent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0E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11" name="Oval 5"/>
            <p:cNvSpPr>
              <a:spLocks noChangeArrowheads="1"/>
            </p:cNvSpPr>
            <p:nvPr/>
          </p:nvSpPr>
          <p:spPr bwMode="ltGray">
            <a:xfrm flipH="1">
              <a:off x="5464419" y="3276600"/>
              <a:ext cx="1524000" cy="15240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12" name="Oval 6"/>
            <p:cNvSpPr>
              <a:spLocks noChangeArrowheads="1"/>
            </p:cNvSpPr>
            <p:nvPr/>
          </p:nvSpPr>
          <p:spPr bwMode="ltGray">
            <a:xfrm flipH="1">
              <a:off x="3732457" y="3276600"/>
              <a:ext cx="1524000" cy="15240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13" name="Oval 7"/>
            <p:cNvSpPr>
              <a:spLocks noChangeArrowheads="1"/>
            </p:cNvSpPr>
            <p:nvPr/>
          </p:nvSpPr>
          <p:spPr bwMode="ltGray">
            <a:xfrm flipH="1">
              <a:off x="9045819" y="3276600"/>
              <a:ext cx="1524000" cy="1524000"/>
            </a:xfrm>
            <a:prstGeom prst="ellipse">
              <a:avLst/>
            </a:prstGeom>
            <a:noFill/>
            <a:ln w="28575">
              <a:solidFill>
                <a:schemeClr val="accent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0E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 b="1" i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AD9C-B2AB-4742-B9D5-88A1B5443D17}" type="datetime1">
              <a:rPr lang="en-US" smtClean="0"/>
              <a:t>5/19/2019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55A9-2BEA-4E1A-A809-3AB570F0F1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50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6F80-965E-4784-B7D3-29765BD94027}" type="datetime1">
              <a:rPr lang="en-US" smtClean="0"/>
              <a:t>5/19/2019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55A9-2BEA-4E1A-A809-3AB570F0F1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91606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6F80-965E-4784-B7D3-29765BD94027}" type="datetime1">
              <a:rPr lang="en-US" smtClean="0"/>
              <a:t>5/19/2019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55A9-2BEA-4E1A-A809-3AB570F0F1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86809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6F80-965E-4784-B7D3-29765BD94027}" type="datetime1">
              <a:rPr lang="en-US" smtClean="0"/>
              <a:t>5/19/2019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55A9-2BEA-4E1A-A809-3AB570F0F1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94425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6F80-965E-4784-B7D3-29765BD94027}" type="datetime1">
              <a:rPr lang="en-US" smtClean="0"/>
              <a:t>5/19/2019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55A9-2BEA-4E1A-A809-3AB570F0F1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71472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6F80-965E-4784-B7D3-29765BD94027}" type="datetime1">
              <a:rPr lang="en-US" smtClean="0"/>
              <a:t>5/19/2019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55A9-2BEA-4E1A-A809-3AB570F0F1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0497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6F80-965E-4784-B7D3-29765BD94027}" type="datetime1">
              <a:rPr lang="en-US" smtClean="0"/>
              <a:t>5/19/2019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55A9-2BEA-4E1A-A809-3AB570F0F1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382853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6F80-965E-4784-B7D3-29765BD94027}" type="datetime1">
              <a:rPr lang="en-US" smtClean="0"/>
              <a:t>5/19/2019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55A9-2BEA-4E1A-A809-3AB570F0F1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86966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6F80-965E-4784-B7D3-29765BD94027}" type="datetime1">
              <a:rPr lang="en-US" smtClean="0"/>
              <a:t>5/19/2019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55A9-2BEA-4E1A-A809-3AB570F0F1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76479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46F80-965E-4784-B7D3-29765BD94027}" type="datetime1">
              <a:rPr lang="en-US" smtClean="0"/>
              <a:t>5/19/2019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C62155A9-2BEA-4E1A-A809-3AB570F0F1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063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  <p:sldLayoutId id="2147484248" r:id="rId12"/>
    <p:sldLayoutId id="2147484249" r:id="rId13"/>
    <p:sldLayoutId id="2147484250" r:id="rId14"/>
    <p:sldLayoutId id="2147484251" r:id="rId15"/>
    <p:sldLayoutId id="2147484252" r:id="rId16"/>
    <p:sldLayoutId id="2147483661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image" Target="../media/image10.tiff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f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3" Type="http://schemas.openxmlformats.org/officeDocument/2006/relationships/image" Target="../media/image15.tiff"/><Relationship Id="rId7" Type="http://schemas.openxmlformats.org/officeDocument/2006/relationships/image" Target="../media/image19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www.coinmarketcap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gif"/><Relationship Id="rId5" Type="http://schemas.openxmlformats.org/officeDocument/2006/relationships/image" Target="../media/image28.tiff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pngall.com/wp-content/uploads/2016/03/Cat-PNG-2.png">
            <a:extLst>
              <a:ext uri="{FF2B5EF4-FFF2-40B4-BE49-F238E27FC236}">
                <a16:creationId xmlns:a16="http://schemas.microsoft.com/office/drawing/2014/main" id="{1A4B4A36-0FF0-4E57-9D70-F5695EBF8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093"/>
            <a:ext cx="4931713" cy="303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88504" y="1926360"/>
            <a:ext cx="8520245" cy="1901274"/>
          </a:xfrm>
        </p:spPr>
        <p:txBody>
          <a:bodyPr>
            <a:noAutofit/>
          </a:bodyPr>
          <a:lstStyle/>
          <a:p>
            <a:pPr algn="l"/>
            <a:r>
              <a:rPr lang="cs-CZ" sz="4000" dirty="0"/>
              <a:t>Nahradí Bitcoin současné peníze?</a:t>
            </a:r>
            <a:br>
              <a:rPr lang="cs-CZ" sz="4000" dirty="0"/>
            </a:br>
            <a:endParaRPr lang="en-GB" sz="4000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4536156"/>
            <a:ext cx="10970684" cy="1927225"/>
          </a:xfrm>
          <a:prstGeom prst="rect">
            <a:avLst/>
          </a:prstGeom>
        </p:spPr>
        <p:txBody>
          <a:bodyPr vert="horz" lIns="91440" tIns="0" rIns="91440" bIns="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6000" b="1" kern="1200" cap="none" spc="0">
                <a:ln w="22225">
                  <a:solidFill>
                    <a:schemeClr val="tx2"/>
                  </a:solidFill>
                  <a:prstDash val="solid"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2400" dirty="0"/>
              <a:t>Mgr. Ing. Dominik Stroukal, Ph.D.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6C2AF98-632E-46D1-B6BE-6BF531E25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540" y="5020385"/>
            <a:ext cx="2909357" cy="958765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ED9C0634-4521-4B1C-9A39-1B408FB0CA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009" y="0"/>
            <a:ext cx="1724480" cy="2468666"/>
          </a:xfrm>
          <a:prstGeom prst="rect">
            <a:avLst/>
          </a:prstGeom>
        </p:spPr>
      </p:pic>
      <p:pic>
        <p:nvPicPr>
          <p:cNvPr id="9" name="Picture 6" descr="https://cdn.alza.cz/ImgW.ashx?fd=f3&amp;cd=EK22762">
            <a:extLst>
              <a:ext uri="{FF2B5EF4-FFF2-40B4-BE49-F238E27FC236}">
                <a16:creationId xmlns:a16="http://schemas.microsoft.com/office/drawing/2014/main" id="{20B7F5A3-7BCB-4357-BBDE-F4582D299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499" y="6202"/>
            <a:ext cx="1701510" cy="2458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60746D2-2DD1-4A3D-8C30-653DF6D0AC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90489" y="0"/>
            <a:ext cx="1701511" cy="246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80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767D30E-9821-4D88-A15B-C464FB44A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5967"/>
            <a:ext cx="12192000" cy="3485266"/>
          </a:xfrm>
          <a:prstGeom prst="rect">
            <a:avLst/>
          </a:prstGeom>
        </p:spPr>
      </p:pic>
      <p:pic>
        <p:nvPicPr>
          <p:cNvPr id="1028" name="Picture 4" descr="Výsledek obrázku pro kittens">
            <a:extLst>
              <a:ext uri="{FF2B5EF4-FFF2-40B4-BE49-F238E27FC236}">
                <a16:creationId xmlns:a16="http://schemas.microsoft.com/office/drawing/2014/main" id="{CC2EBF28-0049-4685-A692-1B7149865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6390">
            <a:off x="-327410" y="1420037"/>
            <a:ext cx="8762497" cy="547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D6832FF2-0A5F-4C7C-A44F-14EDED28B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 dirty="0"/>
              <a:t>Pravděpodobně se toho nedožiju</a:t>
            </a:r>
          </a:p>
        </p:txBody>
      </p:sp>
    </p:spTree>
    <p:extLst>
      <p:ext uri="{BB962C8B-B14F-4D97-AF65-F5344CB8AC3E}">
        <p14:creationId xmlns:p14="http://schemas.microsoft.com/office/powerpoint/2010/main" val="2588910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77CDE79-FF7B-4F75-AF58-DA50BB71D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4E9F6A3-962E-4A59-932D-C49634ED6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40" y="1901458"/>
            <a:ext cx="12192000" cy="3493502"/>
          </a:xfrm>
          <a:prstGeom prst="rect">
            <a:avLst/>
          </a:prstGeom>
        </p:spPr>
      </p:pic>
      <p:pic>
        <p:nvPicPr>
          <p:cNvPr id="6146" name="Picture 2" descr="https://img1.picmix.com/output/stamp/normal/2/6/8/7/527862_01c4f.gif">
            <a:extLst>
              <a:ext uri="{FF2B5EF4-FFF2-40B4-BE49-F238E27FC236}">
                <a16:creationId xmlns:a16="http://schemas.microsoft.com/office/drawing/2014/main" id="{5C05B247-A091-47DB-8293-9C4782DF12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9103">
            <a:off x="4645670" y="468405"/>
            <a:ext cx="6124402" cy="407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2FB53067-EA66-44A1-93DD-0472CF617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 dirty="0"/>
              <a:t>Pravděpodobně se toho nedožiju</a:t>
            </a:r>
          </a:p>
        </p:txBody>
      </p:sp>
    </p:spTree>
    <p:extLst>
      <p:ext uri="{BB962C8B-B14F-4D97-AF65-F5344CB8AC3E}">
        <p14:creationId xmlns:p14="http://schemas.microsoft.com/office/powerpoint/2010/main" val="109668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184548D-E69B-4CD4-8C58-C7036689B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Pravděpodobně ano</a:t>
            </a:r>
            <a:br>
              <a:rPr lang="cs-CZ" dirty="0"/>
            </a:br>
            <a:r>
              <a:rPr lang="cs-CZ" dirty="0"/>
              <a:t>Pravděpodobně ne v současné podobě</a:t>
            </a:r>
            <a:br>
              <a:rPr lang="cs-CZ" dirty="0"/>
            </a:br>
            <a:r>
              <a:rPr lang="cs-CZ" dirty="0"/>
              <a:t>Pravděpodobně se toho nedožiju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2722AB-8479-4298-8383-0543C5FB9F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pic>
        <p:nvPicPr>
          <p:cNvPr id="6" name="Picture 2" descr="VÃ½sledek obrÃ¡zku pro cat">
            <a:extLst>
              <a:ext uri="{FF2B5EF4-FFF2-40B4-BE49-F238E27FC236}">
                <a16:creationId xmlns:a16="http://schemas.microsoft.com/office/drawing/2014/main" id="{405C0428-AEF3-41AA-9DDE-EFDFDEACA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52" y="3911600"/>
            <a:ext cx="8497335" cy="280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117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304800" y="4872270"/>
            <a:ext cx="7766936" cy="1646302"/>
          </a:xfrm>
        </p:spPr>
        <p:txBody>
          <a:bodyPr/>
          <a:lstStyle/>
          <a:p>
            <a:r>
              <a:rPr lang="cs-CZ" sz="4800" dirty="0" err="1"/>
              <a:t>www.penizebudoucnosti.cz</a:t>
            </a:r>
            <a:endParaRPr lang="cs-CZ" sz="4800" dirty="0"/>
          </a:p>
        </p:txBody>
      </p:sp>
      <p:sp>
        <p:nvSpPr>
          <p:cNvPr id="8" name="Nadpis 3"/>
          <p:cNvSpPr txBox="1">
            <a:spLocks/>
          </p:cNvSpPr>
          <p:nvPr/>
        </p:nvSpPr>
        <p:spPr>
          <a:xfrm>
            <a:off x="572813" y="2456083"/>
            <a:ext cx="10970684" cy="1927225"/>
          </a:xfrm>
          <a:prstGeom prst="rect">
            <a:avLst/>
          </a:prstGeom>
        </p:spPr>
        <p:txBody>
          <a:bodyPr vert="horz" lIns="91440" tIns="0" rIns="91440" bIns="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6000" b="1" kern="1200" cap="none" spc="0">
                <a:ln w="22225">
                  <a:solidFill>
                    <a:schemeClr val="tx2"/>
                  </a:solidFill>
                  <a:prstDash val="solid"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cs-CZ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813" y="3106724"/>
            <a:ext cx="2553167" cy="2553167"/>
          </a:xfrm>
          <a:prstGeom prst="rect">
            <a:avLst/>
          </a:prstGeom>
        </p:spPr>
      </p:pic>
      <p:sp>
        <p:nvSpPr>
          <p:cNvPr id="7" name="Nadpis 2"/>
          <p:cNvSpPr txBox="1">
            <a:spLocks/>
          </p:cNvSpPr>
          <p:nvPr/>
        </p:nvSpPr>
        <p:spPr>
          <a:xfrm>
            <a:off x="0" y="4210798"/>
            <a:ext cx="7766936" cy="16463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4800"/>
              <a:t>www.stroukal.cz</a:t>
            </a:r>
            <a:endParaRPr lang="cs-CZ" sz="4800" dirty="0"/>
          </a:p>
        </p:txBody>
      </p:sp>
      <p:pic>
        <p:nvPicPr>
          <p:cNvPr id="9" name="Ti8L_uhkngMW1vahXuL58lYmVFECqovTyUB3FZh0bdc.mp4">
            <a:hlinkClick r:id="" action="ppaction://media"/>
            <a:extLst>
              <a:ext uri="{FF2B5EF4-FFF2-40B4-BE49-F238E27FC236}">
                <a16:creationId xmlns:a16="http://schemas.microsoft.com/office/drawing/2014/main" id="{8473FC04-49BD-4544-B486-1F1CF856EE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91736" y="544721"/>
            <a:ext cx="50800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7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184548D-E69B-4CD4-8C58-C7036689B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Pravděpodobně ano</a:t>
            </a:r>
            <a:br>
              <a:rPr lang="cs-CZ" dirty="0"/>
            </a:br>
            <a:r>
              <a:rPr lang="cs-CZ" dirty="0"/>
              <a:t>Pravděpodobně ne v současné podobě</a:t>
            </a:r>
            <a:br>
              <a:rPr lang="cs-CZ" dirty="0"/>
            </a:br>
            <a:r>
              <a:rPr lang="cs-CZ" dirty="0"/>
              <a:t>Pravděpodobně se toho nedožiju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2722AB-8479-4298-8383-0543C5FB9F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pic>
        <p:nvPicPr>
          <p:cNvPr id="5" name="Picture 8" descr="VÃ½sledek obrÃ¡zku pro cat">
            <a:extLst>
              <a:ext uri="{FF2B5EF4-FFF2-40B4-BE49-F238E27FC236}">
                <a16:creationId xmlns:a16="http://schemas.microsoft.com/office/drawing/2014/main" id="{9DE0D3C1-E305-474F-83A8-382AA2965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081" y="3631816"/>
            <a:ext cx="3633090" cy="322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49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Pravděpodobně ano: Lidé hledají alternativu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https://scontent-vie1-1.xx.fbcdn.net/hphotos-xlp1/v/t1.0-9/12032952_10207889056404855_5419053607717509823_n.jpg?oh=069f3bc771276a080c507e4081499cc1&amp;oe=565F8F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068" y="2067531"/>
            <a:ext cx="7031863" cy="3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EA12F24-ABFC-450C-92A4-5B73E54B7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55A9-2BEA-4E1A-A809-3AB570F0F126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Picture 8" descr="VÃ½sledek obrÃ¡zku pro  cat">
            <a:extLst>
              <a:ext uri="{FF2B5EF4-FFF2-40B4-BE49-F238E27FC236}">
                <a16:creationId xmlns:a16="http://schemas.microsoft.com/office/drawing/2014/main" id="{227A18E8-1461-420C-83C7-59A744BF6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201" y="3716813"/>
            <a:ext cx="2209800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17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Bitcoin</a:t>
            </a:r>
            <a:r>
              <a:rPr lang="cs-CZ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Digicash / E-Bullion / E-gold / Liberty Dollar / Liberty Reserve / CyberCash</a:t>
            </a:r>
          </a:p>
          <a:p>
            <a:endParaRPr lang="cs-CZ" dirty="0"/>
          </a:p>
          <a:p>
            <a:r>
              <a:rPr lang="cs-CZ" dirty="0"/>
              <a:t>Open, </a:t>
            </a:r>
            <a:r>
              <a:rPr lang="cs-CZ" dirty="0" err="1"/>
              <a:t>shared</a:t>
            </a:r>
            <a:r>
              <a:rPr lang="cs-CZ" dirty="0"/>
              <a:t>, </a:t>
            </a:r>
            <a:r>
              <a:rPr lang="cs-CZ" dirty="0" err="1"/>
              <a:t>decentralized</a:t>
            </a:r>
            <a:r>
              <a:rPr lang="cs-CZ" dirty="0"/>
              <a:t> ledger</a:t>
            </a:r>
          </a:p>
          <a:p>
            <a:r>
              <a:rPr lang="cs-CZ" dirty="0" err="1"/>
              <a:t>Pseudonymous</a:t>
            </a:r>
            <a:r>
              <a:rPr lang="cs-CZ" dirty="0"/>
              <a:t> P2P open-source </a:t>
            </a:r>
            <a:r>
              <a:rPr lang="cs-CZ" dirty="0" err="1"/>
              <a:t>currency</a:t>
            </a:r>
            <a:endParaRPr lang="cs-CZ" dirty="0"/>
          </a:p>
          <a:p>
            <a:r>
              <a:rPr lang="cs-CZ" dirty="0" err="1"/>
              <a:t>Cryptocurrency</a:t>
            </a:r>
            <a:r>
              <a:rPr lang="cs-CZ" dirty="0"/>
              <a:t> (Blockchain?)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 err="1"/>
              <a:t>Who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Satoshi Nakamoto?</a:t>
            </a:r>
          </a:p>
        </p:txBody>
      </p:sp>
      <p:pic>
        <p:nvPicPr>
          <p:cNvPr id="4" name="Obrázek 3" descr="http://compoundingmyinterests.com/storage/total%20bitcoins.png?__SQUARESPACE_CACHEVERSION=138419587752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666" y="3001010"/>
            <a:ext cx="5760720" cy="3742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81" y="-378391"/>
            <a:ext cx="2423886" cy="2423886"/>
          </a:xfrm>
          <a:prstGeom prst="rect">
            <a:avLst/>
          </a:prstGeom>
        </p:spPr>
      </p:pic>
      <p:pic>
        <p:nvPicPr>
          <p:cNvPr id="7" name="Picture 2" descr="Výsledek obrázku pro kittens">
            <a:extLst>
              <a:ext uri="{FF2B5EF4-FFF2-40B4-BE49-F238E27FC236}">
                <a16:creationId xmlns:a16="http://schemas.microsoft.com/office/drawing/2014/main" id="{3B3494BA-40B5-4140-8BCF-90F131041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400" y="4459675"/>
            <a:ext cx="2284025" cy="228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8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Pravděpodobně ano: Je po něm poptávka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„</a:t>
            </a:r>
            <a:r>
              <a:rPr lang="en-US" dirty="0"/>
              <a:t>I'll pay 10,000 bitcoins for a couple of pizzas.. like maybe 2 large ones so I have some left over for the next day. I like having left over pizza to nibble on later. </a:t>
            </a:r>
            <a:r>
              <a:rPr lang="cs-CZ" dirty="0"/>
              <a:t>(…) </a:t>
            </a:r>
            <a:r>
              <a:rPr lang="en-US" dirty="0"/>
              <a:t>If you're interested please let me know and we can work out a deal.</a:t>
            </a:r>
            <a:r>
              <a:rPr lang="cs-CZ" dirty="0"/>
              <a:t> </a:t>
            </a:r>
            <a:r>
              <a:rPr lang="cs-CZ" dirty="0" err="1"/>
              <a:t>Tahnks</a:t>
            </a:r>
            <a:r>
              <a:rPr lang="cs-CZ" dirty="0"/>
              <a:t>, Laszlo.“</a:t>
            </a:r>
          </a:p>
          <a:p>
            <a:endParaRPr lang="cs-CZ" dirty="0"/>
          </a:p>
          <a:p>
            <a:r>
              <a:rPr lang="cs-CZ" dirty="0"/>
              <a:t>25 USD / 10 000 BTC</a:t>
            </a:r>
          </a:p>
          <a:p>
            <a:endParaRPr lang="cs-CZ" dirty="0"/>
          </a:p>
          <a:p>
            <a:r>
              <a:rPr lang="cs-CZ" dirty="0"/>
              <a:t>2 000 000 000 CZK for a pizza</a:t>
            </a:r>
          </a:p>
        </p:txBody>
      </p:sp>
      <p:sp>
        <p:nvSpPr>
          <p:cNvPr id="4" name="AutoShape 4" descr="data:image/jpeg;base64,/9j/4AAQSkZJRgABAQAAAQABAAD/2wCEAAkGBxQTEhUUEhMWFhUXGRwbGRgYFx8cHRwcHBoaHh0aGhsaHCggISEmHBwYIjEiJSksLi4uGB8zODMsNygtLiwBCgoKDg0OGxAQGzQmICY0LDcsNjAyLDQsLy8sLCwsLCw0LywsLCwsLCwsLCwsLCwsLCwsLCwsLCwsLCwsLCwsLP/AABEIALcBEwMBIgACEQEDEQH/xAAcAAACAgMBAQAAAAAAAAAAAAAFBgMEAAIHAQj/xABBEAABAwIEBAQDBQYEBgMBAAABAgMRACEEBRIxBkFRYRMicYEykaGxwdHh8AcUI0JS8RZicpIVM4KiwtIkQ1M0/8QAGQEAAwEBAQAAAAAAAAAAAAAAAgMEAQAF/8QAMhEAAgIBBAECBAQEBwAAAAAAAQIAAxEEEiExIhNBFFFhkQUycaFCUrHwFSMzU2KB8f/aAAwDAQACEQMRAD8AcgmskdakUiRVVOWDVqJM+tLOfaGMe8shNehNSJRUiW62DK5tUgTUxbA3NeyOQrp0iCKkDVbajVfEYtCBK1ADua4nE0AnqTACtkntQZziRgCyppexvEryyQhQQOUXNJfUVr7yhNLa/QjyVRuYqP8AeUX8wMd65g7jXCf4q1qSdxqj7KK8MMaUr0AqX36Uk6wewlH+HsOzGHNuLcOxAJKj0SKja4yYUnUkKj0i9I3ERT+9HxLbD3rTDthGpMyncE96RZrHAyI8aGrGTHocXIIsmqjvFDhNtIHpek598IIVfeizmdYVd0qGqIPK9KOpuIz/AEjF0tA7H3hLF419+yVKCSLxVZWVPJt4i/8AcaI5XmIbKdVgd7VDxHxA2BpbJ1bAjb3NSi69zxH+jWpwAMRew3EC0OABa0wYN529aO55n78IhSoV/N/alVjCgmSZrbEOqTAJPh8hO3f0qxmcAYMD0EJywjSMY+lAUlaie4qyOLH/ACjYkdKX2syeSNIUFAj1rGM2aQZJ845EbUj1rhDGmq9xGVzirEIvYgbyKix/GzpSNACe29UncehxubRzIquwhqAtdk8r1w1VoHMA6enPUJq4wfSOXuKlw/HxtrQPaoTgEuCUwQapKyMAbQaH421O5nw2neGH/wBoWHTAWFAnpei+XcQMPJ1IVbvXMMBws48+S4ITO56UxvcMqA0tGOwNVtr1UDnMQdApJ5xHxD6TsQfepJrleMwGIYElSgOxqzg86c0jzqBHOaamtRhEv+HsOQZ00GtppQwXFAQQHlgg7EUeYzdpcaVgzVK2qwkj0uvtCgNYajSutxRxUqOZQwoyWUEnnpFZVyayuwJvMohuvUxWmmtgmjgT3X0rCZoXmedtMgydShyFLDvFTq1QmEjkBv8AOlPeiyivTWP0I8rWE3JA9TQPM+KG0SGwXFDpt86TlOPOrutRBPM0YVk4Q0Sbgi5FQX/iG07VEvq/D1HNhlVjizEOK8yAhJMW3FT4jCqUqV3kTvypfRnK0ggtak7Be21MeVZmlxvURcCL+lSXPc3J6lqV1JnaOpVwmWpBWFxHKo8Lgi2DA1zseVDMXm2nVrUUibApolgc11NyCkp6kQPnS/h7T78RhtAHUnwWlS5dhUWECw96tZbnCUlxIgKvFbZdiQ8NJ0x0QReiLuUs+GSEFPqLzT1rA4kr3c+Qibh8O286fFV50qJIVznlVheG1LIAmTAipc1wRdWVKHhrFhAselbYJ/wS2APMJKie9Ey4GTD3Z4XuX08LjFk+IToTYJEjbrXjn7NmbQdMchUrOeqCtK1+GVGxAt/eqmdYzEuOhTbykIAggc457U6m4BOJHbpnL8ytnWAdYSENqkJG53pVyvKnnyq8AG55TTk0w48PMb/1Ez9KOM5SGmTpIKgJsIoELDJIhXMFUBTzEfFZA6wjWXJT6UPRwxi8UfEQ4nw5iCenaruOx63jBXKQTaalyzDESrWUpTeAYntTK7uepP6llnhKmaZW8EocQpCdAIhIIBKd5rXMll4ICEgEiVRV7MM5bSytDgus6gmOs9KqfszxCVvuNuJuY0nby8t6afNd2Oo7PotjPcHrbdQIgx0B6VqcU8pN0EJG1dLzzgdJOtLim1RcTIJPOk/D8LYxbikB5Ep5dqSRjjiOF4PIEpMcUPtN6QPSeVMfDeZuLQFqWSSbg1r/AIWWhIS6dSiRMC1t6YsNkjTbYOnTQPWGGDxONygZA7krWIuPhq6CIiR1mqJy6RCbd62RhIRpX80mKnOj2/WCdSGk7mFS7IUQRQbH8OwhenmLHpVxpTTaggKSCraVXmp3HHEg3SsdBvSTTt5jEuI4BiBguGoUSomU/WrAxfggg+x70xOsB0gyUHmIvQTN8rUCADqTPSiFtjHLGUjYfGT5fxS6IGr1mmVrirawUIvBrmjeWuqcBKSETW68ZoX5p0zATO9WJcQcKZNZplPOJ1triFkgHXHY17XMFYgCsp3xTRHwQnX9NL3EucaB4bZ8x3jlXvEPEyW5aQQVnmOX50CyvBajqUZWq8H7azW6zYNidxej0m7zfqUBgluXIPrRXD5WG0ypIV270eZbGkiYMbbXqPC3SdQiDua8cvYTPULjHED4PJ9JJ2BuelQZw7CC22o+YRRbFZ+wgwpQA6k2pdx2e4YkqSoSNop3o7sH3gi8jgiBsLw44o6RiAgC51cj2FX8lZW2olZ1puIHMjmBULeZtHoFHmr7KZMkCIBUkau1xVLFmHUQX2ZzAmY5arEKJWggchzFXmRh8OyGApKrnVJm+8Glz9p2dOpfLSVKSgoBEWkkmSesARSPhMwU0oLSZKTN7z6zVlWlY18nuSPrBuAxwJ1XCuoQpLiUjUFWAGwq5nGeOPkIQkpQiFKIPTYTXuBZS9h2H29PnTqKR/L1+RpR4hxeKS6UII8NQBKALzHMi9S11MGK5hu/qsGHUs5lxGFkGwPPkfnNUcTnWmFSCe53qmcuKhBRBifMNopawzgQ/wCceUHbt91U1VizgyjUt6CgqI6ZPmjTrup3UPNzNh09q6QpthpnxVrTpA+L8K4egOqdJabWEFX9JIj1inLB4Jbw8F2SyhQOk7T0PbnFbZUqH6RAdr14PIhnLeLz43kYUWuSuvpypiez5JBICS2obTCgaXsZg3NPl0aR/KBAttFDBiQEaSPkKBrMcASivQBwDnMqrwWGX4niDSo3SQSD8xvVtrDJSzpTOmNyb+s1eybImXhKXUpc/pNVc8xScP8AwXSJ6puDelAk8RoVEck8GX+IuF0Iw6Xk3VaSrv8AZSr+8uYdw4hASVGPJFoAgAcxFEMy4pOLltIUEW0d4q3k2TlcqeQVJCYGrr7VgdqzhogotibieZb4N4txmKWoOaSkGQkiDH308YRTSElZEFRuY3rlzOICHdTQKAmwIJ2nvTmnMXH0aEEpPJUSD7isusGdwEX6BUYJ494exTqfERMxHS16gzDBqcKSkeQHr91V8lyl5Bl15xVtjGmgXGPFi20KbYDmqdOsJEJPqa6pTYcGJdhX+X2hbNsPiQf4a0oR1AvS5nfFRQnwkEKd2JHLvQTKMXjXVFLjzkGxBMiCLQfwo2OESE6mgnVzUTPtTmqFbdwqrFcDcIMyfBDV42JUSOW8mmDD4tpRPgtujqo2+00JbdcbUWlkhI2IFR5lnGpHhpKwTzFpFTEsX56lxqLDiXP+MMtr1LxCjeI08+lXsPn7TkhJnsRFI6tCbXKto5Ceppl4Sy26ioRIsR91N2IB1BenHkTGBOITERypOzDBJ1lZQSAeu5ou7gXkPKOrydzNu9CkZjreUhvzIAtG086SU/iX2mIwQ4POZZGUTeCJ71lSpZUb+Gr5msqfzlPqL85C1gCV6goiDM1cazhKFBSTqIt3q2xlroOlcQN07SPWqOYZUVOJDbRRBkyd+wjlTvQLnLRQvUHaIz4TNmloKysA9CIPyoJmmYlWxMdJ+2lrEulDyUqPlJv2vET1oni3kuLSEAAAbTW21+MURtBI/wDIDxmWuvOEEgjcSYArRjhM2OozzgeWjpdLayPKdQuJ8wA2tUT3ECkEhKQByk3n0okttPCw1QbctLOL4DJQVJxELIB0qAiB05018N4BeHZSHylemYVt6RS7l2bsJT/zJWR51r3n+mDcAVbwmYpcnw1E6dzFuf4fSit1RUbcZxIvSLHImvGWAaxiAXEqbWJ0EQT/AKTShlfCrS9KdaytJ86SIgfKmlWPBFzpk2JIuJvVzhVKVOOqUBcgQDNoiZFdp9Ra5weI06RUG4yTLOFhqAQCEpt5LfZR9nhNobJIULkq50ZweHKY0kkR6e8daupuYPvVg2r3EPe2eDF3M8kbWCnSDIEz9o71zXP+GhqBnyatF4md667im9XnQqY3A50n8Q5T4iAuSFar+s2MUjLMN0qoYZwYLVjjh2UpKJAiDNWnMUXkh3wghJG4MX996icQ0seE4QFAwZty3vVtvw2GClDhUJsFQR3ipbLSR3Hoir0vMoPYyAZsP1f0oUrDq0qXFiZ9ute4x3UtQSCTFwNqz/iPhoSpZBERonqN+lHXvs6H6xptFBGfeUQdiBBn3FEsvwPiOJX5QQCPMNUz0ojkzTKQlb6kpBTaTRNWaZe2PKS4TyQCq/ryrmdx+UTNQ6udoBiznOSONuhQQEpI+JNrzzHKnF3M/Cw6QQFLiOQHqZqbBO4d1J0aiTYhVyPYn7Kmw+VsIOpZk8genQUBZnO0yIsoXB9ogv5M+8qIMqEkgeURsALWqxgsBiMOkSSjsdjTZiXEpeDgnaI2Fa4jPSQQWgtPp+Ntu9N8QNpjNztjAzLWDW94YA8085mKhOQKIULjVOocjO81BhOKWmlpBQUgi4t8wKZnsckpKgsAKA0+/agNYB3ZOfpEvvXgjEXcVlalFCEJCQmPcDv0q5+5rSdVgDCQPtMVMrMPCBgFxcc7fZUeBzJbqwHi2ki4QDftM1yjJ8iczGPj4gYEru5AgFRUDCrm5j2FKzmG8JWtDC3EgmxEkek3iumPvoPxHbrVR7GtQQ2EE+1UMqg9xS32AdRBzXHMFtLi2gi1k6bn1AvvQNrjNgnSNLYFoKDv6janfF4VlbmlSEBwpnRM2/qCenelfiPh0sBPgNggyZSnb16VlY3ZzHCzof3/AFh3hzFpdSoNlJVzBvIPMHpUeKyPwzrZUGxupIAjqY50i4ZSmxq1K1JmSCRA71bQ+pYkKVq5AqJn0Nds9o4VnO4cTozbjZANZS/gsX5E6iiYvO9ZQbBF7I44zAtvQoyDyIsaFP4TSooaCtcbkmK9x2WYt12AQ20DaDJI62o6zgtIF5IG5pLNY5xjEAbUHeYn4/KEobUlRCnFSVWsBtQLIy3YvCxOlR6dJ6A0xZnxFh1eLJI8EqBEfHpMQjqSeVcx4mxDjyyfDUkLMhsSRGwmLHnfuarpqLH6Trbiq4Pc7Lk2X4ZPwBM8iYPyo6Msa+IoST1gV855LiVIXoGoEkaQq2lRG6ekkWrv2GxS9CfEsUpGo8tuVMtUJx9pKCX5zAnFOEYBCBhdSnP5gIjbmOd65stQaLiQopgkETB3HlF7n2rrWOzFaSNCUrTzn7q8GTYZ8hbrQ1bp1Xg9qlrIZyDKxaUTgTk+UFKj8JPr+dOeVJbZSoqJ2sB1A5daN43gVo+bDgNq6jY9iPwoIGFoStLqEynobbb7e9Zczo2RKksW2vGefeWsPxBiYhsJQDzV5iPQHemXAZm4W9Lw88fGhMAz1HI/SubL48wqW0NJklNys7TewHP1q3kX7R3cQ6GXAhAURoUBuOh335Gmiq8qS0heynOB851DCY1tKQCqD3FVc3DKkLJUkCJmenUUNU+CSTsLdJ+dROsrLgC0wg2BG9+tCtmFx7TfSOd05vj8Z/8AJdOkEEwm4NgLHmL71628+uEIQpSZuUiwne8U94zKktrCQ2nTv4hV5vlFUUZwpGICEJBRaxN6Rur3ciegtrFPAc/rExeYBgqT4Z1GQSrkYtat2cP+9st+ImAlKfhPKO3ben7P8G1iwEKYWFCCFSkW53BPLlWv+H0sMHwEpbgbnn/q6/OqTYEGE9/eSBvUcNb/ANRFTggooTqAQPhnl2o9lHDinASgAaZnrQxxiZSqArnFoM96L8OZg5h1KCvMm1p5HkT99I384l9rhRhIx5Bw0UHWTHIgTfvNacR4g4Yfw+c8hPqCahc4oL6zhiEpWBPlURb3+KJG1Un8MXzClmx0gHa0fhWlseJ+8jQFm3vz9IMwmerJAWpSoVIsBbmD2rdaw5MeUyZEwBPQe4qxjuHlBYSgHa5jbuOdQYvh/ECCgBRHMGDEdzQFN5OO5T6lQwQcQXm58KAYJPaY7Ucyt5ISFLeg7p1K5dQgbUrvYB9Lh8ZC42SNJgk8rczXmWZK6XCoECbCTsN4imgYHkZ1wLoMR4GdonSjWo816Y+pqrn4aYZXiQlOoJJ28xOwBM2kmoF5T5UkunV0Bj86hdyc6NCr6pme9IOrQEDGYsaEbchsRVybPsTinfCSVIKgT8RgAbwm0094LLnEoBUpJt8QhJMdeVCeF+HMMgqDiHNYOpKxqAG9pT99iDV3Pn0LaIadSpwSNWyQJ2JHQVdY6sRtEgWtlJDGQYfGp8TXMqiEuW1pEbCeVz9aP4NKnGyXDqAG5A3I6UhZZmmHJKRiGxsIKok841WN6f3T5AGgoz8tt5FqVhlY56jzsYAL3EfOMO2mQhJk3UeXoBQ6JNoHPbbnvV9/DHUpChMTJUYgjlJ3qzhcFqaiACSIVv6j5XpYfaOZ6XAWD0YR1QkKBB5msq69kiwSNY/3R9KymepEYWP2W8Q+J8SdI5SD9ptVbNsS2CV6zJsTrsPQCknOuNFOKAaSUgG0xvPOJqAZot5P8R7wgCJ5fKL1O1FpAyZOiLnIGJezjKQlHjoUVajJBG/cfWrGXPoew5lJ8hBUAYmLiI9NqVMXmYWSAtTxG58wAvAIEzG2/OnTgHAkoUVJOkj6Gfz+lPKFVHzjLCNhyeoATwotzFNYt0hDSl6lf5QJ0g7WsL966Lm+cISkJBSoKtI526VZcZC0htoSTYSDYczBoBnWWpwy/LLqj2gD0j9WorrG9PLHiRU1B7MCQKx1r6gmbADf9fcelSYrCuqQFQtChdMkfWDMd6mw2VQdcRABkjaYt+ulFk4tIKFH+kpJ70A04Ubo81hT4dzXhvOW/wB3e1uaXEEqKSdhaI+dLvGbC8SyXWTPlKSEmyvyF6IZnkrS1lakaxzSJBkncEe9qM5ZgGWkeEmEpAJ8x9zJJpyY6PtAsYDyXsziuWcKYvDr8YMJcABlJ09Pi81jHT6UT4L4LexK0Yp5ZQluNolRCp9h1p2zvGNYjShClhAnUQIm1ovMT1ilYPJM6kqCSSAINxOwNwfa4+tOfVNjAg06DIyeDDeO41bS8plDRfKIBOqEg7QCASozAkCJO9e4D9pSXgGk4eHSYT5tSbX3gGR0ttvQZWCK0mG9aRI7kHbfnB+laYDhVvUlbDpQoGUhSCQCOR2MUkW0qNp4h2UWDDDnHtCGeLxq7r8SN4aSPl8YNWcuyB8tof1HSUhYCiBIgEWB35XNdAyltJQASkmLxeD2qzj8MFJKRabWoRWrJ4mD8WynbjEU8ix5UdK0ELB2FwR1BormDKnAQtPl5JmiGFy9LZU4QJVA/XvW2LJgkDURyo1UKvlE2PubKxNzPh0KIWVeGRzuf+2bmp2skQGwkysbysySfuqznmbaUg6SSkiQCBc8jvQlvFPu30+FJgBQJPsZigDpmUojlckzXNcjEJClqABBQtPxNqGxSr7jRnDtaYdK1ETcKER3EcudCW8xxLYKH20KR/VMR/q/tUmWcQJ1aEr1p6EatPoocvUUi9g/UNUdckft7x5YfSR5iJ6gT9lD83xaEnyoJ26Ceu/zoRmmP8JGttEk2tI33g7UsnM1khwq80f8tSrb7H251tb2Dg4zBr0yvzniMOJy9x0qT4i2weQAP3H6Vo60lhIK0eKi8kRqHe8T6V5knEWp9ptaPDSQd1D2HfY1f484ubwbaAlKVuuGEg7BI+JZHMC1uZNOSr1OQYm2xqTtI4lBvHMLWClKjp5aCI+6mDL2GVKCtMLNpIvHS/3Vy3PeIMYwrQkgFzzoKEJumLahpIG2x61ZynijG4g+C+Q2uJBaAHpIiQe4PtW/DOg3YB/TuA162ELkj9TOylpBtakni3hlDzbyWwlt5aYKh2POOtgTvHtV3hvCvpR/GcUonr+pqbFYFCgpAX/EA1HzSbk3joTI9qNLd4yoiHTY2Mz53bysNvKbfQfKvSoDexIISdr7gkdOtOvCaMQ2nww44GSSrTsBAMC1x3AMU44jJi68hZSCUgIUoxYCYPUjYe3emHL8nQlMEetNNzOMR9aJUAx5MWGshXAeCwJTtEggi8zv+dAyVrOhRQ35oSZgEg7TFt9q6ZjcuBbKAqBEUk5vw7oRIVIB+c96UUDSiu8nJz+kDKfcBg6FHqSk/Wayr2CSrQmCAOlvwrKH0G+cZ8U38sUMS2vXpUmCqAmPhmw9P7U4Y3gxxLA8L+KuJM2B6iYPeJoZi0+EpKgfE0GUzttymRz9e1MuFz/GJTpGFJTpmQuf/H6UGcgAzGLjyWUOHOBluI1ONpQeaAq4HcgCOX0roWHYS0jSgC3TawpdyDOVkKUtl5J62iPmD9tWsPmzTtyVBUkfAokesC1FWBnIMlud2OG6jHgcOfD1a4KryOnQfKqeZYtkKCSdStgIvVNedoKdM+UGLat+9rUMXmWGbklZcUeSBq/6bHSPc0Fwd8BRx9ZtIAJJ/aX85eSpB0GF2EC/pMe9VsPlxUhPir0pBm303+36VC1nbZVKMK6TH+X/ANqs4vErcbUnSpJOwATb31TRHdjB5jgdvA4lnEMoUjQ2SgSCVCdRjvuaFZg3qHhpBI3WVSZiLEAT+hRTLXEISkOOeYROshHvcwfYmh/FGZutrBbSktqFlg7jrO0UFtuFzOoUmzaJ5kmVNr1E8jaReBzjqagzzIoIWyIUT/TO8T2At9a8yXOmEK0lwrUveI+VqNZw6+E/w0IU2dxfVHpUAdmTJHMpcutvf3lHLslUheoKCdQEpixPM0Xey5KkqQ4U32IsfpXmDxDaWyTYW8qiBp9OlXkvIIPhrSo7xqn+1EgDCS22PuzAjGDSwYQUyOSl3Pt+NFcHjC5bTpPrIjsaUc8ykvFTjwDZHw6JJgdSImaYMmeDTCNyQL9fc/Kn6dSvPQm3qCuc5MNYl3Sm9UMK8FgkwkdJ+00NxeZFxClEkASNJEX5SelI+dYzCBxS0vypPILUgyI+HVZQvFvSmtZYz4UdRVdKYw5wZ0XMMM2pC0DykCZiw7jlQcuh1HhsuyrmqI7SPevciz5t5kJU4gCLhSgFAd/xoPmnF2HZUUYZAWQACufL7Wv9Peo2NjngSqpMePZh3KMMV62HpWCLqJv78/Sh+c8IhpqGFFJkny2JJIi4vFqW2+NleKFLQbbhuR9s1bzzjwOgIZJQSY80fZM02pH24YcjqG6ur8dHv5S7+9LALLix4hE6QNRIF5MbfPnSxjcocdcLulSUGLBWmD1HKOxpq4byFkgOFWpzcyPsFN7GGSANKRpi45UypTnKwH1Ar4nMcwYDTSCswSYhXPpcWB9OtJPF4eLiHPMpKUwNzAkmOwvX0LjeHWnhC0JKekWpB4hyj93xBSkEt6fKN9Nrp9OY/Kq/9E75BZc1/GJ5w64cyYa8NsoLaYVrG6oiUqPxDf76aMFwc0y6Hj8fPpttQDhrMVIcDbGhRPWYHckU7rxygr+ILf5R95NdVqAQcjETZXjEnWtCE6idhvS0M7wrj5MBK406yLxzAPSjruLbPRXtSRxDmvhveVoQBvYKJk8x7Uqx8nwxiU6ekPwe4SXnaLoaITcgE3J7gVurFgwSVR/mBkn/AKbUuLzeSNYAmwiPKeUmx96v5K44VpSuYUSJ5i24i369aUDxhpaatvJEY1YgOCASR2NWWQ2pvQr5G35b1qMKlA0pUCqZ3uZoa8wQs6lXiImJn7/Sie9a+feTCsPwDxJTkKP6o7QLV7QlzAYuTpeVE25/WK9o/imm+h/ygvGZcFJ0oEddKZna8b1vwxjnMO7oVdsi6dzbZSDO3UH8qmdbdSQpKgkzIgD5X3250JzAOAhagQecdeZEfOkKxI47lRUEYPU6WnEtqsmCe/KoU4xDAUpxQifYVzvJsYfGU5MgRAAhQkRPcetNzD4eBQsJlQMA7kHqK31dp2+8mNHOT1EnPMQHsYpbepDey9KtKVA2kwbiKcciyRJEmO4mQBFgBSwnIUI8ZpZJ0EKn+oFFrdJn5UVyWWwCFONoGwgXFjA1bCmNaQQB3KrEXYfTOBD+asDDp8RCSSBGkc/aqeR5xiH1f/z6USZUrkO07+1Q5hmfiLSUqW2kblMaldBPIem9R51xKpOHcIB20gixvb2owjFsyXHjgjJiVxGHX8Q5KjCllKZ23iN4AjpWmGwuJQ2oNHWkHzJmRItMdY+ynfIWCnDpRiEgKiRYWm4961yxgMrKlykKM8oV3I5GOlT23gHEsTo8dRSyfGvMLDiRKryFJkHtA9topwHGYUwXHWV+KCU6EAlKj/lWRHrPSpc4edQQ6w2240B5hHmEbxz+VSP8TtjCa22kLOxTFh7c6xbgDyODF2p6oBC8xRynibCuPH/6Em5UsAyeaZnYU/5U00EhbOlSVW1oVNJGQZY1jX0qXhkNxKwkJhJExKhzJMWvt2o/xHw148palkxZxJgGOSkjcfZTyKeCBiSWC0EhjC7+ZNBRSpYB6FU0EzLHhCkBMq1KiUkxHpS0rhcsLSkLW4opJKzyiLSTV/I8G45iAgGzaiuOpP8AL7ffW2ld20R9Nf8Al7zLHGOFeewqSwuDIUUpIlUcqWneDnnG0qfbUncJAI1C2+0EW6zXYcJgUmUuNpKNzIBE87GpRljN0htAHQCPsqhWcLgYnnttLZnz7jMqUw6kK1eEoWVyCvSbX5d6sYfBEgab8iDy+kf2rtquGsG0lS3UoCd1az5R86VsdmuWtL/goQoH/wDNrVBvzVCb9poSGYZbgy+i8LwoJiWjLVXCWy6kj+QGUnlsL9/WpnMCjDhLjuFc8RVkqWbA/O3ypl/xqrWdDSQ0AAAqQra5JT5R6R71BieKvGaWhIbWvcAEBNriSrvS8Y4zGWPY3JWHMvzjC20pWVxBvHqJmDTHlecsrlMFBTyUI+RHlPsaROGMhUQXXlIMzATsnr61exeXq0lbL5V0SEg+toPyik7zXwCJCVLnmMuZ8UBhQCWVrHVIP3CtcRneqFBg3H8whXYR70BdLzISpUm1xERQbOuITqHhq80gqPodr1xsf3jKK0sO1RzD+VYJlLiilvwVEm4262SdhPSi2PaWPicSQRa313ofhHQ82lQUlSTe94HOIFSeGgCda1o2KZBj6TbpWtWcGCUG7mVMfmLLSfPPQQNz0nlSxmmKLhTYJE9JOx7+lS53kbgV4ra/EbJFjsn1HTatGcKtMKWZEyEwOloqc+IAnqaeutRkQfiEeW2lUcwYPLnR/JcG4UeJhnApIIOlVlJMXSbWO3tQbNMtSpxTl0LgR2Hbkec1RyLOlI1oXISqx0mJ6KT37dPSnLh1wPaFaGInT8nxfiJlxBQ7MTpg/Oh2cKebcDpQXAnkkH7KE5fxLoTo1qWepEkX53+80ewPEKCkqcGkJ3Jv77TSTWrcMZIUsrO4LkTZripECWnP9prytTxThDfxP+w/hWUe1v54Gwf7Z/eQrSCbwFdevSO1As0xoSYhRBuZG97Acth9aLt4lDiApJI2nexI71E4xMymbC1MavbNSwGBUYLUPEQlSVgyADEDsb9t6N5XmwSkeOkeINjp3vvtY9qlDZEJSQkR7cvzq07h0kCAZPr9vyoGr3DmEbIqt5lpxr5UNZWE+HHOBt9n1obj0YlS0KU5ckEpOxE3SBskcp3704u5SJC9CdU2i/132qJWWL1tup82mZRNiO8iZmKepMB2GPHue5zlJYbK2SbQdBMgz9fekzMHMQ8QksQPiUNVtI3gEXkcp+VPePzxpCf46VoBFzplPuRQh3ENrTbzoOyhB97W/RrDZ6fPcm9SwnmT5PjPFbalwlQhJWBJA2TINzO9qZc7wDRSlSlXTYd65xjcBoOttRbEyYBO43ABB+VVcLxWUyg8phUm5HrF6lakuGKcmXK4ODnE6tmGISGQEIm221o50us4dlppRURKtwnkd7cqV/8AE2uEqJVPI/X4um3tUWLxKigpQkJ16khalHaNgEjp0B50I01jsA0LclaEgx84XzBl1ClsrC1JEHkRc2jveOtFfGSsalSFyfLJkVyv9m+RPB1big4lstgQD8agZ8sXAj7TXSUsrZTqVJE3BMxNUvpfSO1eRIkt9Qbj3KmOZIXKDE7pIsr9fratMhwimVrdUfMo2BtA7jrRJ11CwJKUgHff5V5i0oUiU+YHcnnQqEBJJ6hl2xt+cpuYhLqz4hncAA2Hy51Yxb7gQC2sWtFySPa9Uxi8K1AC0p7Db6CiGHOojQUKRzB+2QfSnWFdh9zBAYEccfWImYZI4vElx1ZKLElRJ1EdR0G3aiuFyhhzxCgA6QbciYN/7065hlmts7JN4I2Apf4dypLZXCkkztAqfy3AEx62goT7iLP/AAF3ww4AG4tGxjuaFvYbCpISFQuACpG0zubif7V0zHlLjam9E26/q9c1xmFQkaUMqJ1EGEzvN59fb7iFhyFjaiXBYxzyVg6IbGsC8i0zuPt5U0MeRIJR8hek3gfMy00pKk/Cfh6UfyTisOuFtxvQrkZkelDVtDEFuZPqK3JJA4hXGYRKyNZjt19aTeJeG2wvVsI+XenTMGgpOpN1D4b29YpIGXPuYkeMs6STY9ANulNZju2gdxNKY884xLOQYUYdpxTfmQTqkC3wgWBPOOcXNLGbZ3iFL0qbWkEBQKVg2M3JQqI/CmPM0vMtrKdJaHlVJiRb6EfZS5meJS8Urg6Zgt6u3IbwPTnWDdnDCehQFY5MxviB5IlUbQZ8pI9Rv7g/fUGBxo5uHsDH0j86jSwnVCJGqQQSbA2MHvNwRW+NyhSmgENqJGwA273t86FwDgGU4ROptjcWFN6gRzAkwfbe1CHsaVtaFJk2AV2Tty5U0cN/s7exPnWsNI6nzE/6fxp5y/8AZhg21Aq1uRBhREe8CT6VTVpW7Ens19FfB5nMuEsnxLqwpttwoG6ogHqAefPaun5dwypaf4iQkEQZEkimzEupZRMeUWASPpAqgxnM6pRpja9z6jlVfwlZPlzPJu/ELLPyjER8b+zh3WrwyyUzaZB+V6ynRecmayu+Dq/szB+Jaj5zg3CvEMaQq8wLm0baT9x7U9M4okBSfMg/qD6Vx93SlQWkmFWIj4e3+77abeHM6KDpWZtEf1D8aK6kMMiKptKnBj82oEiCQB9fnRjDgRaBNL7VwFIPl6mfke9XmccQ5A2m4+X69680jb3PQ/N1L68OSKrBlUkKTvtzHvexqb/iIvMaeQ+6PUVunEpInn+uVDOwYPew6xZQBTG3L5UCxeRAhXgLLRPICU7ztyv0+VNacSSoAgGocXpSqBcm8Ad5ouJwJE5lmzuLZb0OhRSLakpkEcvMPvqngMA24hLqlL0aoCUiSVdo5W+ldXLxO43HTbrNVsXgkG4TpMz5QCCev2XowygePcIsflEQ5ehpwhtIKjyICiOog7UZwSfFdBcQIRGkAWnntVXFYJ1JUUNI803iCqTvYxP41YwedhvTrYU2QIOnzTfeLcqA7sgg5lW5GTBGDOj5I2fDBiPSvF5o2FFtaT6xaouHs5beaAaUkrAEp2I9QRRJ5KJAcTM84o3dtoKnB+s8sIFYhhFziHDJQhKgmSo2TtPSefypE4l4jcC/CbUVKT0slJ6Adutdhx2BCyFc07dq4o7k5L7qUabLVIJ5SYvSvRFbFsdy/SOtg8j184spYedWPEeLYtGnufr1o5kbb2FeStDy1pG6VXSQdwR9npVhxhKdxIB5nn6jlXiTKunpTHtZhhRgTm06hidxMdswz/UlMrgRJSDz6W5VTYxLbbgKXFAkFRQBuN5J52+VBcDhy8op+K28bd5Fe5shpkgecK0wpaSJuIgJESOt+fO9RppiW3Zjd9aDaYSxmYqcV4iFFCYgETeOcD3vVnDcSpbQfE0hQG5G/rSm/leIAlJKQOagkiD0F/pQPiXKnPIXVKWVGCsGw76YAFW10ZOCYm66sJwM4jVmubt4lSfBu4P6Pyo/kwW3o8cQYkSPMfpXOsKpvBpDrTsulIKoAUlImwCt55Gt8u4izB99LgbW4JiyTo0zcSenryrbfw/A8T94ivXhgFK/adkczlCUEgKJG4277m1KDvEj70hhIBJsrl3g8/arKcAHdIfIA38OTpPdcb+kx60zZZw+Xh5FaWxaYieyQKSlTufrGs1VQiUjLsSoK8TEmFbpmRfsqR9KI5Rwaty4SpSRsVWH1vT1g+CmkK1KWpQ6GAPpR511DKOwsAPuq2rSH+MyW3X/AMkU8k4RKVStKUJ5gXJHSYtTQMEy2mNCEp7gfMzVdrNyZJRAi0m9LvEvE+GbMvrTI2QLn5Cq66VQeInn26hmOXMbU4xvTKSI5RQd7FuFUlcAGYTb5muW5x+0lxXlwzYQP6lXPsNhQnBZrj8VrH7woNxC1GAkA2gQJk9BTthkXxS5wvMeM84sdfWpjBQSP+Y8r4G/Q7E1WyzHN4dBQ2t3EuKMrUkFWpX+o+Uek0LwqWGm0oSlThEiFiEBQUkH+GPiVKgbz61scxKSHlFLgb1lOmBEDTpgbeZWmR0ubVs0E5yYZOdPcsE9/ub/APesoJmHFeIaWUFhEgCfOeaQeSe9ZWQ931/ac8xaEgpWjzpMKEfzDr1C0wZB3jtW+Yq0I1pvEH50v5NikodBWSEGyo5dFR2MH500LSFJLZKTIIBBkKHURWRpMN8JcSFUJPmJOx522M8/tpp/eUmDtOyuXp2PrXJFJLegp+MDlz07j1HWmvhriIEQoBSVDzA8/wAD3FTXUA8iU0ajHBjeHTMn16z+rVIvFqJEfXf0qdnKnHmw5g1pdTzbXZaewVsfePeqynQjyYhBYWdtYsfRWx5dKhegjmeitwMIYd2L+871dQsKAvcjvt3qrhgEm9x1B+u8Vu855jeBNvX86QVIh7gTLbQSo+UfP62rZqAY50PSD/LIPrz57VuMVHxWmhzC2/KEnmgI8s+vXlVdzLwqAQJqVrEBcc45VZQ2TJtPL5UWIvqKeY5HoOtslKwbD863wGY45aZLh0gwICSbdyPt6URzF8pmRMdfyqfK2FFHrse1aGPUY35cmVkqxCCZXqKhBnp2iKUlcJKSVkvLlW0zbfmDflc9Ke0CSRBtzHatnEFQgmtD7RgQBkHMRW8ncCNCoI6g/lVJzh/ESCFIt6z709uYeDEwN7CaspakSN6HeR1G7vnAmXhthOkIXJif8xoXmamfOpDa/EUDAUAUpJgagBttam9zCAi6RNDMTl6iItHKBRK5XqD4t3ErD5Ws+Zx502i39+lH2MAjykILkWlwk/ICBFNOX8KPLbE+UcgT91Hsr4XCIKzMcuU1SEueTNZTX0YjJ4fKwFoYSP8AS2B7zE0fyDg5RUFPFQRvpBiflsKd8RiW2k+YhI6VXRmyVCUg+9qqXTAHyOZG+rYjCjExWVYdIu2gAcyPxqVWMQkeW/SKUc/zlhsleId9ET/4jelgcZu4pamsIgISlJJcXeAOiRVKr8hInuAOCcmO2NzNQ87robQLwDA9zzpTzr9pLCJDQLqhz2T8z91AM64edd8PW6tR0a3FqMwDslLY51orh9nCodWQH1IU2EajAlfJQ250QAiHssPQwIMzji/GPpJkttf5AQPQqpYUqTJMnrT1xtiEBjQZbXKQGkuBSCAN4G340h0YkNwO7BOZZy7BLfdS02JUox6dSewFdXRlDbeGDDak6QoeITeYIUqY5mPlSdwiz4bKnpCVOuJZQr+lJ+MjvE/KrqcIkqLjMBtanYUkyRIS0kpTNyYUZ770LSnTrtXPuYQxOLa8RssoRCnEyVAkzo1whPLyhPuoc6GNYcqTcFK1oRIFl6vELitRggAn1gDlVwMhoKccUGmlAEqUZUqwHlHIlIFk/Wh7HiY3yYdJYwuynD8axJsD7m2179KyPJnmMzrCJWQt1xahYqQlOkwIsSCTG0zeK8pswmUMNoShLSISIuAT7k1ldxC2P9J86UY4dxA8Tw1EgLsk9F8vnt7isrKyNhfNMCSZBhVyP9QFx7gfShTaC3C0mQQFdLH7waysrRAPBj7wjxaplQUCTYW5Ed+9dqy3GNYtkK0hSVC6VJt6QayspPTYlIOUzBON4HYPmYKmF9UGU+6TaKX8zwD+FAL4Qtsf/Yix/wCpJ+4VlZSra1IziOptbcBKmDzNLpPhqkjcXA+oFTNN65H83Lp99ZWV5jjBnpDqSYYafinlsaKoxIF9+9eVlATgzexBGNdPidZ3E1fwuIIRBiOVZWUpCcxzgFRNn8aQZ2B/XK9SpxUp271lZREnMXgYldx9OoW3r1WYbAdYFZWVwYziojVhMiKkhS1RIBgVew2SoSZPmPKaysr3UpQAcTxHuckjMnzDMEsgTJJ2AqkjNVkElIT0vNZWU2KPUVuJOK2GFS5Kl8gB95tSZ/jJ/FvoZQfBQtUSm6o9dq9rKYAMZnn3XP6gXPEDM5L42NdaUtRS3qKlEyohPK9NOBw7TLK3GElGvDFZkyZ5XrKysJhUoBk/rB+acVNtrWnSpwKabSSDpMiSbm8XpaezHEYtS20RpWrUUCAPKIFz0rKyiAiHsZm2k8Qrl3B4S6yMSuQ7MJR1AJ8yjyjpSvmrSUPOIROlK1AT0BisrKwHMO6tVUYhrh/iRppnwcQz4iEq1oiDB7g1eVxOp53/AOJhx4hEJK1CEjskQnqZnnWVlaQJiWtwsIYXhVTivFxzpdX/AEA+UdvyEe9MrKRZCEgACwFgAK9rKUTPRRAvUUc049w7Tq29RVpMEhKomL7jrasrKyuhT//Z"/>
          <p:cNvSpPr>
            <a:spLocks noChangeAspect="1" noChangeArrowheads="1"/>
          </p:cNvSpPr>
          <p:nvPr/>
        </p:nvSpPr>
        <p:spPr bwMode="auto">
          <a:xfrm>
            <a:off x="155575" y="-1790700"/>
            <a:ext cx="56197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6" descr="data:image/jpeg;base64,/9j/4AAQSkZJRgABAQAAAQABAAD/2wCEAAkGBxQTEhUUEhMWFhUXGRwbGRgYFx8cHRwcHBoaHh0aGhsaHCggISEmHBwYIjEiJSksLi4uGB8zODMsNygtLiwBCgoKDg0OGxAQGzQmICY0LDcsNjAyLDQsLy8sLCwsLCw0LywsLCwsLCwsLCwsLCwsLCwsLCwsLCwsLCwsLCwsLP/AABEIALcBEwMBIgACEQEDEQH/xAAcAAACAgMBAQAAAAAAAAAAAAAFBgMEAAIHAQj/xABBEAABAwIEBAQDBQYEBgMBAAABAgMRACEEBRIxBkFRYRMicYEykaGxwdHh8AcUI0JS8RZicpIVM4KiwtIkQ1M0/8QAGQEAAwEBAQAAAAAAAAAAAAAAAgMEAQAF/8QAMhEAAgIBBAECBAQEBwAAAAAAAQIAAxEEEiExIhNBFFFhkQUycaFCUrHwFSMzU2KB8f/aAAwDAQACEQMRAD8AcgmskdakUiRVVOWDVqJM+tLOfaGMe8shNehNSJRUiW62DK5tUgTUxbA3NeyOQrp0iCKkDVbajVfEYtCBK1ADua4nE0AnqTACtkntQZziRgCyppexvEryyQhQQOUXNJfUVr7yhNLa/QjyVRuYqP8AeUX8wMd65g7jXCf4q1qSdxqj7KK8MMaUr0AqX36Uk6wewlH+HsOzGHNuLcOxAJKj0SKja4yYUnUkKj0i9I3ERT+9HxLbD3rTDthGpMyncE96RZrHAyI8aGrGTHocXIIsmqjvFDhNtIHpek598IIVfeizmdYVd0qGqIPK9KOpuIz/AEjF0tA7H3hLF419+yVKCSLxVZWVPJt4i/8AcaI5XmIbKdVgd7VDxHxA2BpbJ1bAjb3NSi69zxH+jWpwAMRew3EC0OABa0wYN529aO55n78IhSoV/N/alVjCgmSZrbEOqTAJPh8hO3f0qxmcAYMD0EJywjSMY+lAUlaie4qyOLH/ACjYkdKX2syeSNIUFAj1rGM2aQZJ845EbUj1rhDGmq9xGVzirEIvYgbyKix/GzpSNACe29UncehxubRzIquwhqAtdk8r1w1VoHMA6enPUJq4wfSOXuKlw/HxtrQPaoTgEuCUwQapKyMAbQaH421O5nw2neGH/wBoWHTAWFAnpei+XcQMPJ1IVbvXMMBws48+S4ITO56UxvcMqA0tGOwNVtr1UDnMQdApJ5xHxD6TsQfepJrleMwGIYElSgOxqzg86c0jzqBHOaamtRhEv+HsOQZ00GtppQwXFAQQHlgg7EUeYzdpcaVgzVK2qwkj0uvtCgNYajSutxRxUqOZQwoyWUEnnpFZVyayuwJvMohuvUxWmmtgmjgT3X0rCZoXmedtMgydShyFLDvFTq1QmEjkBv8AOlPeiyivTWP0I8rWE3JA9TQPM+KG0SGwXFDpt86TlOPOrutRBPM0YVk4Q0Sbgi5FQX/iG07VEvq/D1HNhlVjizEOK8yAhJMW3FT4jCqUqV3kTvypfRnK0ggtak7Be21MeVZmlxvURcCL+lSXPc3J6lqV1JnaOpVwmWpBWFxHKo8Lgi2DA1zseVDMXm2nVrUUibApolgc11NyCkp6kQPnS/h7T78RhtAHUnwWlS5dhUWECw96tZbnCUlxIgKvFbZdiQ8NJ0x0QReiLuUs+GSEFPqLzT1rA4kr3c+Qibh8O286fFV50qJIVznlVheG1LIAmTAipc1wRdWVKHhrFhAselbYJ/wS2APMJKie9Ey4GTD3Z4XuX08LjFk+IToTYJEjbrXjn7NmbQdMchUrOeqCtK1+GVGxAt/eqmdYzEuOhTbykIAggc457U6m4BOJHbpnL8ytnWAdYSENqkJG53pVyvKnnyq8AG55TTk0w48PMb/1Ez9KOM5SGmTpIKgJsIoELDJIhXMFUBTzEfFZA6wjWXJT6UPRwxi8UfEQ4nw5iCenaruOx63jBXKQTaalyzDESrWUpTeAYntTK7uepP6llnhKmaZW8EocQpCdAIhIIBKd5rXMll4ICEgEiVRV7MM5bSytDgus6gmOs9KqfszxCVvuNuJuY0nby8t6afNd2Oo7PotjPcHrbdQIgx0B6VqcU8pN0EJG1dLzzgdJOtLim1RcTIJPOk/D8LYxbikB5Ep5dqSRjjiOF4PIEpMcUPtN6QPSeVMfDeZuLQFqWSSbg1r/AIWWhIS6dSiRMC1t6YsNkjTbYOnTQPWGGDxONygZA7krWIuPhq6CIiR1mqJy6RCbd62RhIRpX80mKnOj2/WCdSGk7mFS7IUQRQbH8OwhenmLHpVxpTTaggKSCraVXmp3HHEg3SsdBvSTTt5jEuI4BiBguGoUSomU/WrAxfggg+x70xOsB0gyUHmIvQTN8rUCADqTPSiFtjHLGUjYfGT5fxS6IGr1mmVrirawUIvBrmjeWuqcBKSETW68ZoX5p0zATO9WJcQcKZNZplPOJ1triFkgHXHY17XMFYgCsp3xTRHwQnX9NL3EucaB4bZ8x3jlXvEPEyW5aQQVnmOX50CyvBajqUZWq8H7azW6zYNidxej0m7zfqUBgluXIPrRXD5WG0ypIV270eZbGkiYMbbXqPC3SdQiDua8cvYTPULjHED4PJ9JJ2BuelQZw7CC22o+YRRbFZ+wgwpQA6k2pdx2e4YkqSoSNop3o7sH3gi8jgiBsLw44o6RiAgC51cj2FX8lZW2olZ1puIHMjmBULeZtHoFHmr7KZMkCIBUkau1xVLFmHUQX2ZzAmY5arEKJWggchzFXmRh8OyGApKrnVJm+8Glz9p2dOpfLSVKSgoBEWkkmSesARSPhMwU0oLSZKTN7z6zVlWlY18nuSPrBuAxwJ1XCuoQpLiUjUFWAGwq5nGeOPkIQkpQiFKIPTYTXuBZS9h2H29PnTqKR/L1+RpR4hxeKS6UII8NQBKALzHMi9S11MGK5hu/qsGHUs5lxGFkGwPPkfnNUcTnWmFSCe53qmcuKhBRBifMNopawzgQ/wCceUHbt91U1VizgyjUt6CgqI6ZPmjTrup3UPNzNh09q6QpthpnxVrTpA+L8K4egOqdJabWEFX9JIj1inLB4Jbw8F2SyhQOk7T0PbnFbZUqH6RAdr14PIhnLeLz43kYUWuSuvpypiez5JBICS2obTCgaXsZg3NPl0aR/KBAttFDBiQEaSPkKBrMcASivQBwDnMqrwWGX4niDSo3SQSD8xvVtrDJSzpTOmNyb+s1eybImXhKXUpc/pNVc8xScP8AwXSJ6puDelAk8RoVEck8GX+IuF0Iw6Xk3VaSrv8AZSr+8uYdw4hASVGPJFoAgAcxFEMy4pOLltIUEW0d4q3k2TlcqeQVJCYGrr7VgdqzhogotibieZb4N4txmKWoOaSkGQkiDH308YRTSElZEFRuY3rlzOICHdTQKAmwIJ2nvTmnMXH0aEEpPJUSD7isusGdwEX6BUYJ494exTqfERMxHS16gzDBqcKSkeQHr91V8lyl5Bl15xVtjGmgXGPFi20KbYDmqdOsJEJPqa6pTYcGJdhX+X2hbNsPiQf4a0oR1AvS5nfFRQnwkEKd2JHLvQTKMXjXVFLjzkGxBMiCLQfwo2OESE6mgnVzUTPtTmqFbdwqrFcDcIMyfBDV42JUSOW8mmDD4tpRPgtujqo2+00JbdcbUWlkhI2IFR5lnGpHhpKwTzFpFTEsX56lxqLDiXP+MMtr1LxCjeI08+lXsPn7TkhJnsRFI6tCbXKto5Ceppl4Sy26ioRIsR91N2IB1BenHkTGBOITERypOzDBJ1lZQSAeu5ou7gXkPKOrydzNu9CkZjreUhvzIAtG086SU/iX2mIwQ4POZZGUTeCJ71lSpZUb+Gr5msqfzlPqL85C1gCV6goiDM1cazhKFBSTqIt3q2xlroOlcQN07SPWqOYZUVOJDbRRBkyd+wjlTvQLnLRQvUHaIz4TNmloKysA9CIPyoJmmYlWxMdJ+2lrEulDyUqPlJv2vET1oni3kuLSEAAAbTW21+MURtBI/wDIDxmWuvOEEgjcSYArRjhM2OozzgeWjpdLayPKdQuJ8wA2tUT3ECkEhKQByk3n0okttPCw1QbctLOL4DJQVJxELIB0qAiB05018N4BeHZSHylemYVt6RS7l2bsJT/zJWR51r3n+mDcAVbwmYpcnw1E6dzFuf4fSit1RUbcZxIvSLHImvGWAaxiAXEqbWJ0EQT/AKTShlfCrS9KdaytJ86SIgfKmlWPBFzpk2JIuJvVzhVKVOOqUBcgQDNoiZFdp9Ra5weI06RUG4yTLOFhqAQCEpt5LfZR9nhNobJIULkq50ZweHKY0kkR6e8daupuYPvVg2r3EPe2eDF3M8kbWCnSDIEz9o71zXP+GhqBnyatF4md667im9XnQqY3A50n8Q5T4iAuSFar+s2MUjLMN0qoYZwYLVjjh2UpKJAiDNWnMUXkh3wghJG4MX996icQ0seE4QFAwZty3vVtvw2GClDhUJsFQR3ipbLSR3Hoir0vMoPYyAZsP1f0oUrDq0qXFiZ9ute4x3UtQSCTFwNqz/iPhoSpZBERonqN+lHXvs6H6xptFBGfeUQdiBBn3FEsvwPiOJX5QQCPMNUz0ojkzTKQlb6kpBTaTRNWaZe2PKS4TyQCq/ryrmdx+UTNQ6udoBiznOSONuhQQEpI+JNrzzHKnF3M/Cw6QQFLiOQHqZqbBO4d1J0aiTYhVyPYn7Kmw+VsIOpZk8genQUBZnO0yIsoXB9ogv5M+8qIMqEkgeURsALWqxgsBiMOkSSjsdjTZiXEpeDgnaI2Fa4jPSQQWgtPp+Ntu9N8QNpjNztjAzLWDW94YA8085mKhOQKIULjVOocjO81BhOKWmlpBQUgi4t8wKZnsckpKgsAKA0+/agNYB3ZOfpEvvXgjEXcVlalFCEJCQmPcDv0q5+5rSdVgDCQPtMVMrMPCBgFxcc7fZUeBzJbqwHi2ki4QDftM1yjJ8iczGPj4gYEru5AgFRUDCrm5j2FKzmG8JWtDC3EgmxEkek3iumPvoPxHbrVR7GtQQ2EE+1UMqg9xS32AdRBzXHMFtLi2gi1k6bn1AvvQNrjNgnSNLYFoKDv6janfF4VlbmlSEBwpnRM2/qCenelfiPh0sBPgNggyZSnb16VlY3ZzHCzof3/AFh3hzFpdSoNlJVzBvIPMHpUeKyPwzrZUGxupIAjqY50i4ZSmxq1K1JmSCRA71bQ+pYkKVq5AqJn0Nds9o4VnO4cTozbjZANZS/gsX5E6iiYvO9ZQbBF7I44zAtvQoyDyIsaFP4TSooaCtcbkmK9x2WYt12AQ20DaDJI62o6zgtIF5IG5pLNY5xjEAbUHeYn4/KEobUlRCnFSVWsBtQLIy3YvCxOlR6dJ6A0xZnxFh1eLJI8EqBEfHpMQjqSeVcx4mxDjyyfDUkLMhsSRGwmLHnfuarpqLH6Trbiq4Pc7Lk2X4ZPwBM8iYPyo6Msa+IoST1gV855LiVIXoGoEkaQq2lRG6ekkWrv2GxS9CfEsUpGo8tuVMtUJx9pKCX5zAnFOEYBCBhdSnP5gIjbmOd65stQaLiQopgkETB3HlF7n2rrWOzFaSNCUrTzn7q8GTYZ8hbrQ1bp1Xg9qlrIZyDKxaUTgTk+UFKj8JPr+dOeVJbZSoqJ2sB1A5daN43gVo+bDgNq6jY9iPwoIGFoStLqEynobbb7e9Zczo2RKksW2vGefeWsPxBiYhsJQDzV5iPQHemXAZm4W9Lw88fGhMAz1HI/SubL48wqW0NJklNys7TewHP1q3kX7R3cQ6GXAhAURoUBuOh335Gmiq8qS0heynOB851DCY1tKQCqD3FVc3DKkLJUkCJmenUUNU+CSTsLdJ+dROsrLgC0wg2BG9+tCtmFx7TfSOd05vj8Z/8AJdOkEEwm4NgLHmL71628+uEIQpSZuUiwne8U94zKktrCQ2nTv4hV5vlFUUZwpGICEJBRaxN6Rur3ciegtrFPAc/rExeYBgqT4Z1GQSrkYtat2cP+9st+ImAlKfhPKO3ben7P8G1iwEKYWFCCFSkW53BPLlWv+H0sMHwEpbgbnn/q6/OqTYEGE9/eSBvUcNb/ANRFTggooTqAQPhnl2o9lHDinASgAaZnrQxxiZSqArnFoM96L8OZg5h1KCvMm1p5HkT99I384l9rhRhIx5Bw0UHWTHIgTfvNacR4g4Yfw+c8hPqCahc4oL6zhiEpWBPlURb3+KJG1Un8MXzClmx0gHa0fhWlseJ+8jQFm3vz9IMwmerJAWpSoVIsBbmD2rdaw5MeUyZEwBPQe4qxjuHlBYSgHa5jbuOdQYvh/ECCgBRHMGDEdzQFN5OO5T6lQwQcQXm58KAYJPaY7Ucyt5ISFLeg7p1K5dQgbUrvYB9Lh8ZC42SNJgk8rczXmWZK6XCoECbCTsN4imgYHkZ1wLoMR4GdonSjWo816Y+pqrn4aYZXiQlOoJJ28xOwBM2kmoF5T5UkunV0Bj86hdyc6NCr6pme9IOrQEDGYsaEbchsRVybPsTinfCSVIKgT8RgAbwm0094LLnEoBUpJt8QhJMdeVCeF+HMMgqDiHNYOpKxqAG9pT99iDV3Pn0LaIadSpwSNWyQJ2JHQVdY6sRtEgWtlJDGQYfGp8TXMqiEuW1pEbCeVz9aP4NKnGyXDqAG5A3I6UhZZmmHJKRiGxsIKok841WN6f3T5AGgoz8tt5FqVhlY56jzsYAL3EfOMO2mQhJk3UeXoBQ6JNoHPbbnvV9/DHUpChMTJUYgjlJ3qzhcFqaiACSIVv6j5XpYfaOZ6XAWD0YR1QkKBB5msq69kiwSNY/3R9KymepEYWP2W8Q+J8SdI5SD9ptVbNsS2CV6zJsTrsPQCknOuNFOKAaSUgG0xvPOJqAZot5P8R7wgCJ5fKL1O1FpAyZOiLnIGJezjKQlHjoUVajJBG/cfWrGXPoew5lJ8hBUAYmLiI9NqVMXmYWSAtTxG58wAvAIEzG2/OnTgHAkoUVJOkj6Gfz+lPKFVHzjLCNhyeoATwotzFNYt0hDSl6lf5QJ0g7WsL966Lm+cISkJBSoKtI526VZcZC0htoSTYSDYczBoBnWWpwy/LLqj2gD0j9WorrG9PLHiRU1B7MCQKx1r6gmbADf9fcelSYrCuqQFQtChdMkfWDMd6mw2VQdcRABkjaYt+ulFk4tIKFH+kpJ70A04Ubo81hT4dzXhvOW/wB3e1uaXEEqKSdhaI+dLvGbC8SyXWTPlKSEmyvyF6IZnkrS1lakaxzSJBkncEe9qM5ZgGWkeEmEpAJ8x9zJJpyY6PtAsYDyXsziuWcKYvDr8YMJcABlJ09Pi81jHT6UT4L4LexK0Yp5ZQluNolRCp9h1p2zvGNYjShClhAnUQIm1ovMT1ilYPJM6kqCSSAINxOwNwfa4+tOfVNjAg06DIyeDDeO41bS8plDRfKIBOqEg7QCASozAkCJO9e4D9pSXgGk4eHSYT5tSbX3gGR0ttvQZWCK0mG9aRI7kHbfnB+laYDhVvUlbDpQoGUhSCQCOR2MUkW0qNp4h2UWDDDnHtCGeLxq7r8SN4aSPl8YNWcuyB8tof1HSUhYCiBIgEWB35XNdAyltJQASkmLxeD2qzj8MFJKRabWoRWrJ4mD8WynbjEU8ix5UdK0ELB2FwR1BormDKnAQtPl5JmiGFy9LZU4QJVA/XvW2LJgkDURyo1UKvlE2PubKxNzPh0KIWVeGRzuf+2bmp2skQGwkysbysySfuqznmbaUg6SSkiQCBc8jvQlvFPu30+FJgBQJPsZigDpmUojlckzXNcjEJClqABBQtPxNqGxSr7jRnDtaYdK1ETcKER3EcudCW8xxLYKH20KR/VMR/q/tUmWcQJ1aEr1p6EatPoocvUUi9g/UNUdckft7x5YfSR5iJ6gT9lD83xaEnyoJ26Ceu/zoRmmP8JGttEk2tI33g7UsnM1khwq80f8tSrb7H251tb2Dg4zBr0yvzniMOJy9x0qT4i2weQAP3H6Vo60lhIK0eKi8kRqHe8T6V5knEWp9ptaPDSQd1D2HfY1f484ubwbaAlKVuuGEg7BI+JZHMC1uZNOSr1OQYm2xqTtI4lBvHMLWClKjp5aCI+6mDL2GVKCtMLNpIvHS/3Vy3PeIMYwrQkgFzzoKEJumLahpIG2x61ZynijG4g+C+Q2uJBaAHpIiQe4PtW/DOg3YB/TuA162ELkj9TOylpBtakni3hlDzbyWwlt5aYKh2POOtgTvHtV3hvCvpR/GcUonr+pqbFYFCgpAX/EA1HzSbk3joTI9qNLd4yoiHTY2Mz53bysNvKbfQfKvSoDexIISdr7gkdOtOvCaMQ2nww44GSSrTsBAMC1x3AMU44jJi68hZSCUgIUoxYCYPUjYe3emHL8nQlMEetNNzOMR9aJUAx5MWGshXAeCwJTtEggi8zv+dAyVrOhRQ35oSZgEg7TFt9q6ZjcuBbKAqBEUk5vw7oRIVIB+c96UUDSiu8nJz+kDKfcBg6FHqSk/Wayr2CSrQmCAOlvwrKH0G+cZ8U38sUMS2vXpUmCqAmPhmw9P7U4Y3gxxLA8L+KuJM2B6iYPeJoZi0+EpKgfE0GUzttymRz9e1MuFz/GJTpGFJTpmQuf/H6UGcgAzGLjyWUOHOBluI1ONpQeaAq4HcgCOX0roWHYS0jSgC3TawpdyDOVkKUtl5J62iPmD9tWsPmzTtyVBUkfAokesC1FWBnIMlud2OG6jHgcOfD1a4KryOnQfKqeZYtkKCSdStgIvVNedoKdM+UGLat+9rUMXmWGbklZcUeSBq/6bHSPc0Fwd8BRx9ZtIAJJ/aX85eSpB0GF2EC/pMe9VsPlxUhPir0pBm303+36VC1nbZVKMK6TH+X/ANqs4vErcbUnSpJOwATb31TRHdjB5jgdvA4lnEMoUjQ2SgSCVCdRjvuaFZg3qHhpBI3WVSZiLEAT+hRTLXEISkOOeYROshHvcwfYmh/FGZutrBbSktqFlg7jrO0UFtuFzOoUmzaJ5kmVNr1E8jaReBzjqagzzIoIWyIUT/TO8T2At9a8yXOmEK0lwrUveI+VqNZw6+E/w0IU2dxfVHpUAdmTJHMpcutvf3lHLslUheoKCdQEpixPM0Xey5KkqQ4U32IsfpXmDxDaWyTYW8qiBp9OlXkvIIPhrSo7xqn+1EgDCS22PuzAjGDSwYQUyOSl3Pt+NFcHjC5bTpPrIjsaUc8ykvFTjwDZHw6JJgdSImaYMmeDTCNyQL9fc/Kn6dSvPQm3qCuc5MNYl3Sm9UMK8FgkwkdJ+00NxeZFxClEkASNJEX5SelI+dYzCBxS0vypPILUgyI+HVZQvFvSmtZYz4UdRVdKYw5wZ0XMMM2pC0DykCZiw7jlQcuh1HhsuyrmqI7SPevciz5t5kJU4gCLhSgFAd/xoPmnF2HZUUYZAWQACufL7Wv9Peo2NjngSqpMePZh3KMMV62HpWCLqJv78/Sh+c8IhpqGFFJkny2JJIi4vFqW2+NleKFLQbbhuR9s1bzzjwOgIZJQSY80fZM02pH24YcjqG6ur8dHv5S7+9LALLix4hE6QNRIF5MbfPnSxjcocdcLulSUGLBWmD1HKOxpq4byFkgOFWpzcyPsFN7GGSANKRpi45UypTnKwH1Ar4nMcwYDTSCswSYhXPpcWB9OtJPF4eLiHPMpKUwNzAkmOwvX0LjeHWnhC0JKekWpB4hyj93xBSkEt6fKN9Nrp9OY/Kq/9E75BZc1/GJ5w64cyYa8NsoLaYVrG6oiUqPxDf76aMFwc0y6Hj8fPpttQDhrMVIcDbGhRPWYHckU7rxygr+ILf5R95NdVqAQcjETZXjEnWtCE6idhvS0M7wrj5MBK406yLxzAPSjruLbPRXtSRxDmvhveVoQBvYKJk8x7Uqx8nwxiU6ekPwe4SXnaLoaITcgE3J7gVurFgwSVR/mBkn/AKbUuLzeSNYAmwiPKeUmx96v5K44VpSuYUSJ5i24i369aUDxhpaatvJEY1YgOCASR2NWWQ2pvQr5G35b1qMKlA0pUCqZ3uZoa8wQs6lXiImJn7/Sie9a+feTCsPwDxJTkKP6o7QLV7QlzAYuTpeVE25/WK9o/imm+h/ygvGZcFJ0oEddKZna8b1vwxjnMO7oVdsi6dzbZSDO3UH8qmdbdSQpKgkzIgD5X3250JzAOAhagQecdeZEfOkKxI47lRUEYPU6WnEtqsmCe/KoU4xDAUpxQifYVzvJsYfGU5MgRAAhQkRPcetNzD4eBQsJlQMA7kHqK31dp2+8mNHOT1EnPMQHsYpbepDey9KtKVA2kwbiKcciyRJEmO4mQBFgBSwnIUI8ZpZJ0EKn+oFFrdJn5UVyWWwCFONoGwgXFjA1bCmNaQQB3KrEXYfTOBD+asDDp8RCSSBGkc/aqeR5xiH1f/z6USZUrkO07+1Q5hmfiLSUqW2kblMaldBPIem9R51xKpOHcIB20gixvb2owjFsyXHjgjJiVxGHX8Q5KjCllKZ23iN4AjpWmGwuJQ2oNHWkHzJmRItMdY+ynfIWCnDpRiEgKiRYWm4961yxgMrKlykKM8oV3I5GOlT23gHEsTo8dRSyfGvMLDiRKryFJkHtA9topwHGYUwXHWV+KCU6EAlKj/lWRHrPSpc4edQQ6w2240B5hHmEbxz+VSP8TtjCa22kLOxTFh7c6xbgDyODF2p6oBC8xRynibCuPH/6Em5UsAyeaZnYU/5U00EhbOlSVW1oVNJGQZY1jX0qXhkNxKwkJhJExKhzJMWvt2o/xHw148palkxZxJgGOSkjcfZTyKeCBiSWC0EhjC7+ZNBRSpYB6FU0EzLHhCkBMq1KiUkxHpS0rhcsLSkLW4opJKzyiLSTV/I8G45iAgGzaiuOpP8AL7ffW2ld20R9Nf8Al7zLHGOFeewqSwuDIUUpIlUcqWneDnnG0qfbUncJAI1C2+0EW6zXYcJgUmUuNpKNzIBE87GpRljN0htAHQCPsqhWcLgYnnttLZnz7jMqUw6kK1eEoWVyCvSbX5d6sYfBEgab8iDy+kf2rtquGsG0lS3UoCd1az5R86VsdmuWtL/goQoH/wDNrVBvzVCb9poSGYZbgy+i8LwoJiWjLVXCWy6kj+QGUnlsL9/WpnMCjDhLjuFc8RVkqWbA/O3ypl/xqrWdDSQ0AAAqQra5JT5R6R71BieKvGaWhIbWvcAEBNriSrvS8Y4zGWPY3JWHMvzjC20pWVxBvHqJmDTHlecsrlMFBTyUI+RHlPsaROGMhUQXXlIMzATsnr61exeXq0lbL5V0SEg+toPyik7zXwCJCVLnmMuZ8UBhQCWVrHVIP3CtcRneqFBg3H8whXYR70BdLzISpUm1xERQbOuITqHhq80gqPodr1xsf3jKK0sO1RzD+VYJlLiilvwVEm4262SdhPSi2PaWPicSQRa313ofhHQ82lQUlSTe94HOIFSeGgCda1o2KZBj6TbpWtWcGCUG7mVMfmLLSfPPQQNz0nlSxmmKLhTYJE9JOx7+lS53kbgV4ra/EbJFjsn1HTatGcKtMKWZEyEwOloqc+IAnqaeutRkQfiEeW2lUcwYPLnR/JcG4UeJhnApIIOlVlJMXSbWO3tQbNMtSpxTl0LgR2Hbkec1RyLOlI1oXISqx0mJ6KT37dPSnLh1wPaFaGInT8nxfiJlxBQ7MTpg/Oh2cKebcDpQXAnkkH7KE5fxLoTo1qWepEkX53+80ewPEKCkqcGkJ3Jv77TSTWrcMZIUsrO4LkTZripECWnP9prytTxThDfxP+w/hWUe1v54Gwf7Z/eQrSCbwFdevSO1As0xoSYhRBuZG97Acth9aLt4lDiApJI2nexI71E4xMymbC1MavbNSwGBUYLUPEQlSVgyADEDsb9t6N5XmwSkeOkeINjp3vvtY9qlDZEJSQkR7cvzq07h0kCAZPr9vyoGr3DmEbIqt5lpxr5UNZWE+HHOBt9n1obj0YlS0KU5ckEpOxE3SBskcp3704u5SJC9CdU2i/132qJWWL1tup82mZRNiO8iZmKepMB2GPHue5zlJYbK2SbQdBMgz9fekzMHMQ8QksQPiUNVtI3gEXkcp+VPePzxpCf46VoBFzplPuRQh3ENrTbzoOyhB97W/RrDZ6fPcm9SwnmT5PjPFbalwlQhJWBJA2TINzO9qZc7wDRSlSlXTYd65xjcBoOttRbEyYBO43ABB+VVcLxWUyg8phUm5HrF6lakuGKcmXK4ODnE6tmGISGQEIm221o50us4dlppRURKtwnkd7cqV/8AE2uEqJVPI/X4um3tUWLxKigpQkJ16khalHaNgEjp0B50I01jsA0LclaEgx84XzBl1ClsrC1JEHkRc2jveOtFfGSsalSFyfLJkVyv9m+RPB1big4lstgQD8agZ8sXAj7TXSUsrZTqVJE3BMxNUvpfSO1eRIkt9Qbj3KmOZIXKDE7pIsr9fratMhwimVrdUfMo2BtA7jrRJ11CwJKUgHff5V5i0oUiU+YHcnnQqEBJJ6hl2xt+cpuYhLqz4hncAA2Hy51Yxb7gQC2sWtFySPa9Uxi8K1AC0p7Db6CiGHOojQUKRzB+2QfSnWFdh9zBAYEccfWImYZI4vElx1ZKLElRJ1EdR0G3aiuFyhhzxCgA6QbciYN/7065hlmts7JN4I2Apf4dypLZXCkkztAqfy3AEx62goT7iLP/AAF3ww4AG4tGxjuaFvYbCpISFQuACpG0zubif7V0zHlLjam9E26/q9c1xmFQkaUMqJ1EGEzvN59fb7iFhyFjaiXBYxzyVg6IbGsC8i0zuPt5U0MeRIJR8hek3gfMy00pKk/Cfh6UfyTisOuFtxvQrkZkelDVtDEFuZPqK3JJA4hXGYRKyNZjt19aTeJeG2wvVsI+XenTMGgpOpN1D4b29YpIGXPuYkeMs6STY9ANulNZju2gdxNKY884xLOQYUYdpxTfmQTqkC3wgWBPOOcXNLGbZ3iFL0qbWkEBQKVg2M3JQqI/CmPM0vMtrKdJaHlVJiRb6EfZS5meJS8Urg6Zgt6u3IbwPTnWDdnDCehQFY5MxviB5IlUbQZ8pI9Rv7g/fUGBxo5uHsDH0j86jSwnVCJGqQQSbA2MHvNwRW+NyhSmgENqJGwA273t86FwDgGU4ROptjcWFN6gRzAkwfbe1CHsaVtaFJk2AV2Tty5U0cN/s7exPnWsNI6nzE/6fxp5y/8AZhg21Aq1uRBhREe8CT6VTVpW7Ens19FfB5nMuEsnxLqwpttwoG6ogHqAefPaun5dwypaf4iQkEQZEkimzEupZRMeUWASPpAqgxnM6pRpja9z6jlVfwlZPlzPJu/ELLPyjER8b+zh3WrwyyUzaZB+V6ynRecmayu+Dq/szB+Jaj5zg3CvEMaQq8wLm0baT9x7U9M4okBSfMg/qD6Vx93SlQWkmFWIj4e3+77abeHM6KDpWZtEf1D8aK6kMMiKptKnBj82oEiCQB9fnRjDgRaBNL7VwFIPl6mfke9XmccQ5A2m4+X69680jb3PQ/N1L68OSKrBlUkKTvtzHvexqb/iIvMaeQ+6PUVunEpInn+uVDOwYPew6xZQBTG3L5UCxeRAhXgLLRPICU7ztyv0+VNacSSoAgGocXpSqBcm8Ad5ouJwJE5lmzuLZb0OhRSLakpkEcvMPvqngMA24hLqlL0aoCUiSVdo5W+ldXLxO43HTbrNVsXgkG4TpMz5QCCev2XowygePcIsflEQ5ehpwhtIKjyICiOog7UZwSfFdBcQIRGkAWnntVXFYJ1JUUNI803iCqTvYxP41YwedhvTrYU2QIOnzTfeLcqA7sgg5lW5GTBGDOj5I2fDBiPSvF5o2FFtaT6xaouHs5beaAaUkrAEp2I9QRRJ5KJAcTM84o3dtoKnB+s8sIFYhhFziHDJQhKgmSo2TtPSefypE4l4jcC/CbUVKT0slJ6Adutdhx2BCyFc07dq4o7k5L7qUabLVIJ5SYvSvRFbFsdy/SOtg8j184spYedWPEeLYtGnufr1o5kbb2FeStDy1pG6VXSQdwR9npVhxhKdxIB5nn6jlXiTKunpTHtZhhRgTm06hidxMdswz/UlMrgRJSDz6W5VTYxLbbgKXFAkFRQBuN5J52+VBcDhy8op+K28bd5Fe5shpkgecK0wpaSJuIgJESOt+fO9RppiW3Zjd9aDaYSxmYqcV4iFFCYgETeOcD3vVnDcSpbQfE0hQG5G/rSm/leIAlJKQOagkiD0F/pQPiXKnPIXVKWVGCsGw76YAFW10ZOCYm66sJwM4jVmubt4lSfBu4P6Pyo/kwW3o8cQYkSPMfpXOsKpvBpDrTsulIKoAUlImwCt55Gt8u4izB99LgbW4JiyTo0zcSenryrbfw/A8T94ivXhgFK/adkczlCUEgKJG4277m1KDvEj70hhIBJsrl3g8/arKcAHdIfIA38OTpPdcb+kx60zZZw+Xh5FaWxaYieyQKSlTufrGs1VQiUjLsSoK8TEmFbpmRfsqR9KI5Rwaty4SpSRsVWH1vT1g+CmkK1KWpQ6GAPpR511DKOwsAPuq2rSH+MyW3X/AMkU8k4RKVStKUJ5gXJHSYtTQMEy2mNCEp7gfMzVdrNyZJRAi0m9LvEvE+GbMvrTI2QLn5Cq66VQeInn26hmOXMbU4xvTKSI5RQd7FuFUlcAGYTb5muW5x+0lxXlwzYQP6lXPsNhQnBZrj8VrH7woNxC1GAkA2gQJk9BTthkXxS5wvMeM84sdfWpjBQSP+Y8r4G/Q7E1WyzHN4dBQ2t3EuKMrUkFWpX+o+Uek0LwqWGm0oSlThEiFiEBQUkH+GPiVKgbz61scxKSHlFLgb1lOmBEDTpgbeZWmR0ubVs0E5yYZOdPcsE9/ub/APesoJmHFeIaWUFhEgCfOeaQeSe9ZWQ931/ac8xaEgpWjzpMKEfzDr1C0wZB3jtW+Yq0I1pvEH50v5NikodBWSEGyo5dFR2MH500LSFJLZKTIIBBkKHURWRpMN8JcSFUJPmJOx522M8/tpp/eUmDtOyuXp2PrXJFJLegp+MDlz07j1HWmvhriIEQoBSVDzA8/wAD3FTXUA8iU0ajHBjeHTMn16z+rVIvFqJEfXf0qdnKnHmw5g1pdTzbXZaewVsfePeqynQjyYhBYWdtYsfRWx5dKhegjmeitwMIYd2L+871dQsKAvcjvt3qrhgEm9x1B+u8Vu855jeBNvX86QVIh7gTLbQSo+UfP62rZqAY50PSD/LIPrz57VuMVHxWmhzC2/KEnmgI8s+vXlVdzLwqAQJqVrEBcc45VZQ2TJtPL5UWIvqKeY5HoOtslKwbD863wGY45aZLh0gwICSbdyPt6URzF8pmRMdfyqfK2FFHrse1aGPUY35cmVkqxCCZXqKhBnp2iKUlcJKSVkvLlW0zbfmDflc9Ke0CSRBtzHatnEFQgmtD7RgQBkHMRW8ncCNCoI6g/lVJzh/ESCFIt6z709uYeDEwN7CaspakSN6HeR1G7vnAmXhthOkIXJif8xoXmamfOpDa/EUDAUAUpJgagBttam9zCAi6RNDMTl6iItHKBRK5XqD4t3ErD5Ws+Zx502i39+lH2MAjykILkWlwk/ICBFNOX8KPLbE+UcgT91Hsr4XCIKzMcuU1SEueTNZTX0YjJ4fKwFoYSP8AS2B7zE0fyDg5RUFPFQRvpBiflsKd8RiW2k+YhI6VXRmyVCUg+9qqXTAHyOZG+rYjCjExWVYdIu2gAcyPxqVWMQkeW/SKUc/zlhsleId9ET/4jelgcZu4pamsIgISlJJcXeAOiRVKr8hInuAOCcmO2NzNQ87robQLwDA9zzpTzr9pLCJDQLqhz2T8z91AM64edd8PW6tR0a3FqMwDslLY51orh9nCodWQH1IU2EajAlfJQ250QAiHssPQwIMzji/GPpJkttf5AQPQqpYUqTJMnrT1xtiEBjQZbXKQGkuBSCAN4G340h0YkNwO7BOZZy7BLfdS02JUox6dSewFdXRlDbeGDDak6QoeITeYIUqY5mPlSdwiz4bKnpCVOuJZQr+lJ+MjvE/KrqcIkqLjMBtanYUkyRIS0kpTNyYUZ770LSnTrtXPuYQxOLa8RssoRCnEyVAkzo1whPLyhPuoc6GNYcqTcFK1oRIFl6vELitRggAn1gDlVwMhoKccUGmlAEqUZUqwHlHIlIFk/Wh7HiY3yYdJYwuynD8axJsD7m2179KyPJnmMzrCJWQt1xahYqQlOkwIsSCTG0zeK8pswmUMNoShLSISIuAT7k1ldxC2P9J86UY4dxA8Tw1EgLsk9F8vnt7isrKyNhfNMCSZBhVyP9QFx7gfShTaC3C0mQQFdLH7waysrRAPBj7wjxaplQUCTYW5Ed+9dqy3GNYtkK0hSVC6VJt6QayspPTYlIOUzBON4HYPmYKmF9UGU+6TaKX8zwD+FAL4Qtsf/Yix/wCpJ+4VlZSra1IziOptbcBKmDzNLpPhqkjcXA+oFTNN65H83Lp99ZWV5jjBnpDqSYYafinlsaKoxIF9+9eVlATgzexBGNdPidZ3E1fwuIIRBiOVZWUpCcxzgFRNn8aQZ2B/XK9SpxUp271lZREnMXgYldx9OoW3r1WYbAdYFZWVwYziojVhMiKkhS1RIBgVew2SoSZPmPKaysr3UpQAcTxHuckjMnzDMEsgTJJ2AqkjNVkElIT0vNZWU2KPUVuJOK2GFS5Kl8gB95tSZ/jJ/FvoZQfBQtUSm6o9dq9rKYAMZnn3XP6gXPEDM5L42NdaUtRS3qKlEyohPK9NOBw7TLK3GElGvDFZkyZ5XrKysJhUoBk/rB+acVNtrWnSpwKabSSDpMiSbm8XpaezHEYtS20RpWrUUCAPKIFz0rKyiAiHsZm2k8Qrl3B4S6yMSuQ7MJR1AJ8yjyjpSvmrSUPOIROlK1AT0BisrKwHMO6tVUYhrh/iRppnwcQz4iEq1oiDB7g1eVxOp53/AOJhx4hEJK1CEjskQnqZnnWVlaQJiWtwsIYXhVTivFxzpdX/AEA+UdvyEe9MrKRZCEgACwFgAK9rKUTPRRAvUUc049w7Tq29RVpMEhKomL7jrasrKyuhT//Z"/>
          <p:cNvSpPr>
            <a:spLocks noChangeAspect="1" noChangeArrowheads="1"/>
          </p:cNvSpPr>
          <p:nvPr/>
        </p:nvSpPr>
        <p:spPr bwMode="auto">
          <a:xfrm>
            <a:off x="307975" y="-1638300"/>
            <a:ext cx="56197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079" y="3463632"/>
            <a:ext cx="4385945" cy="29186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9" name="Picture 2" descr="Výsledek obrázku pro cat">
            <a:extLst>
              <a:ext uri="{FF2B5EF4-FFF2-40B4-BE49-F238E27FC236}">
                <a16:creationId xmlns:a16="http://schemas.microsoft.com/office/drawing/2014/main" id="{50067452-8563-4E65-9EEE-A72921A55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066" y="4445689"/>
            <a:ext cx="2712517" cy="288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826474FC-4EE9-4BE3-97BF-06CA82C66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5956300" y="5672465"/>
            <a:ext cx="297586" cy="297586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02989B68-4DDC-4772-8DA7-1B1B42DAC9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5292218" y="5572452"/>
            <a:ext cx="297586" cy="29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6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9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9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Pravděpodobně ne v současné podobě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5413" y="862987"/>
            <a:ext cx="3654582" cy="58111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103" y="3837214"/>
            <a:ext cx="3782594" cy="28369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9301" y="2023562"/>
            <a:ext cx="4304488" cy="2840962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B3D80AD-394C-4E06-ACA0-A7542C9B4A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391586" y="4240162"/>
            <a:ext cx="2788375" cy="2966356"/>
          </a:xfrm>
          <a:prstGeom prst="rect">
            <a:avLst/>
          </a:prstGeom>
        </p:spPr>
      </p:pic>
      <p:pic>
        <p:nvPicPr>
          <p:cNvPr id="3074" name="Picture 2" descr="https://i.pinimg.com/originals/30/2c/15/302c15878476170034abd75f9a7bc18e.gif">
            <a:extLst>
              <a:ext uri="{FF2B5EF4-FFF2-40B4-BE49-F238E27FC236}">
                <a16:creationId xmlns:a16="http://schemas.microsoft.com/office/drawing/2014/main" id="{EB44AB42-713C-4F0C-9F5E-5F6F65D03A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938" y="4621482"/>
            <a:ext cx="1895475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D3E33897-9DC6-4115-B8DF-6715EAF169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5619" y="674418"/>
            <a:ext cx="4054170" cy="2128439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FB1E0DCB-1AE0-42E1-BEAF-FB06DF76D4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251" y="1355357"/>
            <a:ext cx="3722786" cy="248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7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Pravděpodobně ne v současné podobě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>
                <a:hlinkClick r:id="rId2"/>
              </a:rPr>
              <a:t>www.coinmarketcap.com</a:t>
            </a:r>
            <a:endParaRPr lang="cs-CZ" dirty="0"/>
          </a:p>
          <a:p>
            <a:r>
              <a:rPr lang="cs-CZ" dirty="0" err="1"/>
              <a:t>Anifragilita</a:t>
            </a:r>
            <a:endParaRPr lang="cs-CZ" dirty="0"/>
          </a:p>
          <a:p>
            <a:r>
              <a:rPr lang="cs-CZ" b="1" dirty="0"/>
              <a:t>Smart </a:t>
            </a:r>
            <a:r>
              <a:rPr lang="cs-CZ" b="1" dirty="0" err="1"/>
              <a:t>Contracts</a:t>
            </a:r>
            <a:endParaRPr lang="cs-CZ" b="1" dirty="0"/>
          </a:p>
          <a:p>
            <a:pPr lvl="1"/>
            <a:r>
              <a:rPr lang="cs-CZ" dirty="0"/>
              <a:t>Ethereum, but </a:t>
            </a:r>
            <a:r>
              <a:rPr lang="cs-CZ" dirty="0" err="1"/>
              <a:t>also</a:t>
            </a:r>
            <a:r>
              <a:rPr lang="cs-CZ" dirty="0"/>
              <a:t> NEO, NEM, EOS, ETC, </a:t>
            </a:r>
            <a:r>
              <a:rPr lang="cs-CZ" dirty="0" err="1"/>
              <a:t>Cardano</a:t>
            </a:r>
            <a:r>
              <a:rPr lang="cs-CZ" dirty="0"/>
              <a:t>... </a:t>
            </a:r>
          </a:p>
          <a:p>
            <a:r>
              <a:rPr lang="cs-CZ" b="1" dirty="0"/>
              <a:t>Rychlost</a:t>
            </a:r>
          </a:p>
          <a:p>
            <a:pPr lvl="1"/>
            <a:r>
              <a:rPr lang="cs-CZ" dirty="0"/>
              <a:t>Litecoin, ale taky BCH, Dogecoin...</a:t>
            </a:r>
          </a:p>
          <a:p>
            <a:r>
              <a:rPr lang="cs-CZ" b="1" dirty="0"/>
              <a:t>Anonymita</a:t>
            </a:r>
          </a:p>
          <a:p>
            <a:pPr lvl="1"/>
            <a:r>
              <a:rPr lang="cs-CZ" dirty="0"/>
              <a:t>Monero, ale taky Bytecoin, Zcash, Dash, </a:t>
            </a:r>
            <a:r>
              <a:rPr lang="cs-CZ" dirty="0" err="1"/>
              <a:t>Verge</a:t>
            </a:r>
            <a:r>
              <a:rPr lang="cs-CZ" dirty="0"/>
              <a:t>...</a:t>
            </a:r>
          </a:p>
          <a:p>
            <a:endParaRPr lang="cs-CZ" dirty="0"/>
          </a:p>
          <a:p>
            <a:r>
              <a:rPr lang="cs-CZ" b="1" dirty="0"/>
              <a:t>„Blockchain </a:t>
            </a:r>
            <a:r>
              <a:rPr lang="cs-CZ" b="1" dirty="0" err="1"/>
              <a:t>without</a:t>
            </a:r>
            <a:r>
              <a:rPr lang="cs-CZ" b="1" dirty="0"/>
              <a:t> bitcoin“</a:t>
            </a:r>
          </a:p>
          <a:p>
            <a:pPr lvl="1"/>
            <a:r>
              <a:rPr lang="cs-CZ" dirty="0"/>
              <a:t>Ripple, Stellar...</a:t>
            </a:r>
          </a:p>
          <a:p>
            <a:pPr lvl="1"/>
            <a:r>
              <a:rPr lang="cs-CZ" dirty="0" err="1"/>
              <a:t>Tokens</a:t>
            </a:r>
            <a:r>
              <a:rPr lang="cs-CZ" dirty="0"/>
              <a:t> for </a:t>
            </a:r>
            <a:r>
              <a:rPr lang="cs-CZ" dirty="0" err="1"/>
              <a:t>everything</a:t>
            </a:r>
            <a:r>
              <a:rPr lang="cs-CZ" dirty="0"/>
              <a:t> (ICO)</a:t>
            </a:r>
          </a:p>
          <a:p>
            <a:pPr lvl="1"/>
            <a:r>
              <a:rPr lang="cs-CZ" dirty="0" err="1"/>
              <a:t>Stablecoins</a:t>
            </a:r>
            <a:endParaRPr lang="cs-CZ" dirty="0"/>
          </a:p>
          <a:p>
            <a:pPr lvl="2"/>
            <a:r>
              <a:rPr lang="cs-CZ" dirty="0"/>
              <a:t>Tether, 0x, </a:t>
            </a:r>
            <a:r>
              <a:rPr lang="cs-CZ" dirty="0" err="1"/>
              <a:t>MakerDAO</a:t>
            </a:r>
            <a:r>
              <a:rPr lang="cs-CZ" dirty="0"/>
              <a:t>, </a:t>
            </a:r>
            <a:r>
              <a:rPr lang="cs-CZ" dirty="0" err="1"/>
              <a:t>Basecoin</a:t>
            </a:r>
            <a:r>
              <a:rPr lang="cs-CZ" dirty="0"/>
              <a:t>, </a:t>
            </a:r>
            <a:r>
              <a:rPr lang="cs-CZ" dirty="0" err="1"/>
              <a:t>Stably</a:t>
            </a:r>
            <a:r>
              <a:rPr lang="cs-CZ" dirty="0"/>
              <a:t>, </a:t>
            </a:r>
            <a:r>
              <a:rPr lang="cs-CZ" dirty="0" err="1"/>
              <a:t>Arccy</a:t>
            </a:r>
            <a:r>
              <a:rPr lang="cs-CZ" dirty="0"/>
              <a:t>, </a:t>
            </a:r>
            <a:r>
              <a:rPr lang="cs-CZ" dirty="0" err="1"/>
              <a:t>TrueUSD</a:t>
            </a:r>
            <a:r>
              <a:rPr lang="cs-CZ" dirty="0"/>
              <a:t>...</a:t>
            </a:r>
          </a:p>
          <a:p>
            <a:endParaRPr lang="cs-CZ" dirty="0"/>
          </a:p>
        </p:txBody>
      </p:sp>
      <p:pic>
        <p:nvPicPr>
          <p:cNvPr id="4098" name="Picture 2" descr="http://www.viralblog.com/wp-content/uploads/2013/12/1537599_680452811994240_1958140565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564" y="1485791"/>
            <a:ext cx="3486912" cy="26151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028" name="Picture 4" descr="https://bitscan.com/sites/bitscan/media/7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437" y="4281620"/>
            <a:ext cx="5562600" cy="21050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Výsledek obrázku pro cat">
            <a:extLst>
              <a:ext uri="{FF2B5EF4-FFF2-40B4-BE49-F238E27FC236}">
                <a16:creationId xmlns:a16="http://schemas.microsoft.com/office/drawing/2014/main" id="{EBF81E6F-134D-4D47-A5A2-0B224D548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609" y="4100975"/>
            <a:ext cx="6724296" cy="286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10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Pravděpodobně ne v současné podobě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cs-CZ" dirty="0"/>
              <a:t>Czech Republic</a:t>
            </a:r>
          </a:p>
          <a:p>
            <a:pPr lvl="1"/>
            <a:r>
              <a:rPr lang="cs-CZ" dirty="0"/>
              <a:t>ČNB</a:t>
            </a:r>
          </a:p>
          <a:p>
            <a:pPr lvl="1"/>
            <a:r>
              <a:rPr lang="cs-CZ" dirty="0"/>
              <a:t>AML </a:t>
            </a:r>
            <a:r>
              <a:rPr lang="cs-CZ" dirty="0" err="1"/>
              <a:t>law</a:t>
            </a:r>
            <a:r>
              <a:rPr lang="cs-CZ" dirty="0"/>
              <a:t> (253/2008 Sb., </a:t>
            </a:r>
            <a:r>
              <a:rPr lang="cs-CZ" dirty="0" err="1"/>
              <a:t>from</a:t>
            </a:r>
            <a:r>
              <a:rPr lang="cs-CZ" dirty="0"/>
              <a:t> 1. </a:t>
            </a:r>
            <a:r>
              <a:rPr lang="cs-CZ" dirty="0" err="1"/>
              <a:t>January</a:t>
            </a:r>
            <a:r>
              <a:rPr lang="cs-CZ" dirty="0"/>
              <a:t> 2017)</a:t>
            </a:r>
          </a:p>
          <a:p>
            <a:pPr lvl="1"/>
            <a:r>
              <a:rPr lang="cs-CZ" dirty="0" err="1"/>
              <a:t>Methodical</a:t>
            </a:r>
            <a:r>
              <a:rPr lang="cs-CZ" dirty="0"/>
              <a:t> </a:t>
            </a:r>
            <a:r>
              <a:rPr lang="cs-CZ" dirty="0" err="1"/>
              <a:t>Note</a:t>
            </a:r>
            <a:r>
              <a:rPr lang="cs-CZ" dirty="0"/>
              <a:t> MF-86584/2013/24</a:t>
            </a:r>
          </a:p>
          <a:p>
            <a:pPr lvl="2"/>
            <a:r>
              <a:rPr lang="cs-CZ" dirty="0"/>
              <a:t>1000 EUR suspicious</a:t>
            </a:r>
          </a:p>
          <a:p>
            <a:pPr lvl="2"/>
            <a:r>
              <a:rPr lang="cs-CZ" dirty="0"/>
              <a:t>15000 EUR -&gt; </a:t>
            </a:r>
            <a:r>
              <a:rPr lang="cs-CZ" dirty="0" err="1"/>
              <a:t>contact</a:t>
            </a:r>
            <a:r>
              <a:rPr lang="cs-CZ" dirty="0"/>
              <a:t> </a:t>
            </a:r>
            <a:r>
              <a:rPr lang="cs-CZ" dirty="0" err="1"/>
              <a:t>authorities</a:t>
            </a:r>
            <a:endParaRPr lang="cs-CZ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428" y="1903601"/>
            <a:ext cx="12460981" cy="141390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1468" y="3547691"/>
            <a:ext cx="4500531" cy="337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72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556E47E-379A-424C-85CF-497C8BAC7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86370"/>
            <a:ext cx="12192000" cy="3485259"/>
          </a:xfrm>
          <a:prstGeom prst="rect">
            <a:avLst/>
          </a:prstGeom>
        </p:spPr>
      </p:pic>
      <p:pic>
        <p:nvPicPr>
          <p:cNvPr id="2058" name="Picture 10" descr="https://i.pinimg.com/originals/98/f3/bf/98f3bf6bab474268c7fbc64c07459fe4.png">
            <a:extLst>
              <a:ext uri="{FF2B5EF4-FFF2-40B4-BE49-F238E27FC236}">
                <a16:creationId xmlns:a16="http://schemas.microsoft.com/office/drawing/2014/main" id="{535A25F4-1016-4B25-A6BF-D7017822D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34342" y="1403332"/>
            <a:ext cx="2077289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289" y="2365186"/>
            <a:ext cx="1831421" cy="196191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7356898-5281-447C-959B-3AB83C8297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432" y="1270000"/>
            <a:ext cx="4344503" cy="325837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77D853A-A5B4-4938-AB53-C48302315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Pravděpodobně se toho nedožiju</a:t>
            </a:r>
          </a:p>
        </p:txBody>
      </p:sp>
    </p:spTree>
    <p:extLst>
      <p:ext uri="{BB962C8B-B14F-4D97-AF65-F5344CB8AC3E}">
        <p14:creationId xmlns:p14="http://schemas.microsoft.com/office/powerpoint/2010/main" val="117275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179E9E3-37F6-48A1-9F8E-150B0F8195F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291</Words>
  <Application>Microsoft Office PowerPoint</Application>
  <PresentationFormat>Širokoúhlá obrazovka</PresentationFormat>
  <Paragraphs>61</Paragraphs>
  <Slides>13</Slides>
  <Notes>6</Notes>
  <HiddenSlides>0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9" baseType="lpstr">
      <vt:lpstr>Arial</vt:lpstr>
      <vt:lpstr>Century Gothic</vt:lpstr>
      <vt:lpstr>Times New Roman</vt:lpstr>
      <vt:lpstr>Trebuchet MS</vt:lpstr>
      <vt:lpstr>Wingdings 3</vt:lpstr>
      <vt:lpstr>Facet</vt:lpstr>
      <vt:lpstr>Nahradí Bitcoin současné peníze? </vt:lpstr>
      <vt:lpstr>Pravděpodobně ano Pravděpodobně ne v současné podobě Pravděpodobně se toho nedožiju </vt:lpstr>
      <vt:lpstr>Pravděpodobně ano: Lidé hledají alternativu</vt:lpstr>
      <vt:lpstr>Bitcoin </vt:lpstr>
      <vt:lpstr>Pravděpodobně ano: Je po něm poptávka</vt:lpstr>
      <vt:lpstr>Pravděpodobně ne v současné podobě</vt:lpstr>
      <vt:lpstr>Pravděpodobně ne v současné podobě</vt:lpstr>
      <vt:lpstr>Pravděpodobně ne v současné podobě</vt:lpstr>
      <vt:lpstr>Pravděpodobně se toho nedožiju</vt:lpstr>
      <vt:lpstr>Pravděpodobně se toho nedožiju</vt:lpstr>
      <vt:lpstr>Pravděpodobně se toho nedožiju</vt:lpstr>
      <vt:lpstr>Pravděpodobně ano Pravděpodobně ne v současné podobě Pravděpodobně se toho nedožiju </vt:lpstr>
      <vt:lpstr>www.penizebudoucnosti.cz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2013-07-22T20:26:42Z</dcterms:created>
  <dcterms:modified xsi:type="dcterms:W3CDTF">2019-05-19T14:45:29Z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TC034606149991</vt:lpwstr>
  </property>
</Properties>
</file>